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Arvo" panose="020B0604020202020204" charset="0"/>
      <p:regular r:id="rId14"/>
    </p:embeddedFont>
    <p:embeddedFont>
      <p:font typeface="Montserrat" panose="00000500000000000000" pitchFamily="2" charset="0"/>
      <p:regular r:id="rId15"/>
    </p:embeddedFont>
    <p:embeddedFont>
      <p:font typeface="Open Sauce" panose="020B0604020202020204" charset="0"/>
      <p:regular r:id="rId16"/>
    </p:embeddedFont>
    <p:embeddedFont>
      <p:font typeface="Open Sauce Bold" panose="020B0604020202020204" charset="0"/>
      <p:regular r:id="rId17"/>
    </p:embeddedFont>
    <p:embeddedFont>
      <p:font typeface="Open Sauce Bold Italics"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9" d="100"/>
          <a:sy n="59" d="100"/>
        </p:scale>
        <p:origin x="466"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10.png>
</file>

<file path=ppt/media/image11.svg>
</file>

<file path=ppt/media/image12.png>
</file>

<file path=ppt/media/image13.png>
</file>

<file path=ppt/media/image14.svg>
</file>

<file path=ppt/media/image15.png>
</file>

<file path=ppt/media/image16.svg>
</file>

<file path=ppt/media/image17.jpeg>
</file>

<file path=ppt/media/image18.png>
</file>

<file path=ppt/media/image19.png>
</file>

<file path=ppt/media/image2.svg>
</file>

<file path=ppt/media/image20.png>
</file>

<file path=ppt/media/image21.svg>
</file>

<file path=ppt/media/image22.png>
</file>

<file path=ppt/media/image23.svg>
</file>

<file path=ppt/media/image3.png>
</file>

<file path=ppt/media/image4.svg>
</file>

<file path=ppt/media/image5.jpe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sv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sv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5047759" y="3749017"/>
            <a:ext cx="3240241" cy="6504134"/>
          </a:xfrm>
          <a:custGeom>
            <a:avLst/>
            <a:gdLst/>
            <a:ahLst/>
            <a:cxnLst/>
            <a:rect l="l" t="t" r="r" b="b"/>
            <a:pathLst>
              <a:path w="3240241" h="6504134">
                <a:moveTo>
                  <a:pt x="0" y="0"/>
                </a:moveTo>
                <a:lnTo>
                  <a:pt x="3240241" y="0"/>
                </a:lnTo>
                <a:lnTo>
                  <a:pt x="3240241" y="6504133"/>
                </a:lnTo>
                <a:lnTo>
                  <a:pt x="0" y="650413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3032403" y="-1448305"/>
            <a:ext cx="5255597" cy="13183610"/>
            <a:chOff x="0" y="0"/>
            <a:chExt cx="1384190" cy="3472227"/>
          </a:xfrm>
        </p:grpSpPr>
        <p:sp>
          <p:nvSpPr>
            <p:cNvPr id="4" name="Freeform 4"/>
            <p:cNvSpPr/>
            <p:nvPr/>
          </p:nvSpPr>
          <p:spPr>
            <a:xfrm>
              <a:off x="0" y="0"/>
              <a:ext cx="1384190" cy="3472226"/>
            </a:xfrm>
            <a:custGeom>
              <a:avLst/>
              <a:gdLst/>
              <a:ahLst/>
              <a:cxnLst/>
              <a:rect l="l" t="t" r="r" b="b"/>
              <a:pathLst>
                <a:path w="1384190" h="3472226">
                  <a:moveTo>
                    <a:pt x="0" y="0"/>
                  </a:moveTo>
                  <a:lnTo>
                    <a:pt x="1384190" y="0"/>
                  </a:lnTo>
                  <a:lnTo>
                    <a:pt x="1384190" y="3472226"/>
                  </a:lnTo>
                  <a:lnTo>
                    <a:pt x="0" y="3472226"/>
                  </a:lnTo>
                  <a:close/>
                </a:path>
              </a:pathLst>
            </a:custGeom>
            <a:solidFill>
              <a:srgbClr val="106861"/>
            </a:solidFill>
          </p:spPr>
        </p:sp>
        <p:sp>
          <p:nvSpPr>
            <p:cNvPr id="5" name="TextBox 5"/>
            <p:cNvSpPr txBox="1"/>
            <p:nvPr/>
          </p:nvSpPr>
          <p:spPr>
            <a:xfrm>
              <a:off x="0" y="-19050"/>
              <a:ext cx="1384190" cy="3491277"/>
            </a:xfrm>
            <a:prstGeom prst="rect">
              <a:avLst/>
            </a:prstGeom>
          </p:spPr>
          <p:txBody>
            <a:bodyPr lIns="50800" tIns="50800" rIns="50800" bIns="50800" rtlCol="0" anchor="ctr"/>
            <a:lstStyle/>
            <a:p>
              <a:pPr algn="ctr">
                <a:lnSpc>
                  <a:spcPts val="2859"/>
                </a:lnSpc>
              </a:pPr>
              <a:endParaRPr/>
            </a:p>
          </p:txBody>
        </p:sp>
      </p:grpSp>
      <p:sp>
        <p:nvSpPr>
          <p:cNvPr id="6" name="Freeform 6"/>
          <p:cNvSpPr/>
          <p:nvPr/>
        </p:nvSpPr>
        <p:spPr>
          <a:xfrm>
            <a:off x="9432880" y="1526000"/>
            <a:ext cx="7234999" cy="7234999"/>
          </a:xfrm>
          <a:custGeom>
            <a:avLst/>
            <a:gdLst/>
            <a:ahLst/>
            <a:cxnLst/>
            <a:rect l="l" t="t" r="r" b="b"/>
            <a:pathLst>
              <a:path w="7234999" h="7234999">
                <a:moveTo>
                  <a:pt x="0" y="0"/>
                </a:moveTo>
                <a:lnTo>
                  <a:pt x="7234999" y="0"/>
                </a:lnTo>
                <a:lnTo>
                  <a:pt x="7234999" y="7235000"/>
                </a:lnTo>
                <a:lnTo>
                  <a:pt x="0" y="7235000"/>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grpSp>
        <p:nvGrpSpPr>
          <p:cNvPr id="7" name="Group 7"/>
          <p:cNvGrpSpPr/>
          <p:nvPr/>
        </p:nvGrpSpPr>
        <p:grpSpPr>
          <a:xfrm>
            <a:off x="10088614" y="2199722"/>
            <a:ext cx="5887580" cy="5887556"/>
            <a:chOff x="0" y="0"/>
            <a:chExt cx="6350000" cy="6349975"/>
          </a:xfrm>
        </p:grpSpPr>
        <p:sp>
          <p:nvSpPr>
            <p:cNvPr id="8" name="Freeform 8"/>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6"/>
              <a:stretch>
                <a:fillRect l="-31109" t="-2418" r="-28891" b="-4123"/>
              </a:stretch>
            </a:blipFill>
          </p:spPr>
        </p:sp>
      </p:grpSp>
      <p:grpSp>
        <p:nvGrpSpPr>
          <p:cNvPr id="9" name="Group 9"/>
          <p:cNvGrpSpPr/>
          <p:nvPr/>
        </p:nvGrpSpPr>
        <p:grpSpPr>
          <a:xfrm>
            <a:off x="1028700" y="1581148"/>
            <a:ext cx="78988" cy="3562352"/>
            <a:chOff x="0" y="0"/>
            <a:chExt cx="20803" cy="938233"/>
          </a:xfrm>
        </p:grpSpPr>
        <p:sp>
          <p:nvSpPr>
            <p:cNvPr id="10" name="Freeform 10"/>
            <p:cNvSpPr/>
            <p:nvPr/>
          </p:nvSpPr>
          <p:spPr>
            <a:xfrm>
              <a:off x="0" y="0"/>
              <a:ext cx="20803" cy="938233"/>
            </a:xfrm>
            <a:custGeom>
              <a:avLst/>
              <a:gdLst/>
              <a:ahLst/>
              <a:cxnLst/>
              <a:rect l="l" t="t" r="r" b="b"/>
              <a:pathLst>
                <a:path w="20803" h="938233">
                  <a:moveTo>
                    <a:pt x="0" y="0"/>
                  </a:moveTo>
                  <a:lnTo>
                    <a:pt x="20803" y="0"/>
                  </a:lnTo>
                  <a:lnTo>
                    <a:pt x="20803" y="938233"/>
                  </a:lnTo>
                  <a:lnTo>
                    <a:pt x="0" y="938233"/>
                  </a:lnTo>
                  <a:close/>
                </a:path>
              </a:pathLst>
            </a:custGeom>
            <a:solidFill>
              <a:srgbClr val="123D33"/>
            </a:solidFill>
            <a:ln cap="sq">
              <a:noFill/>
              <a:prstDash val="solid"/>
              <a:miter/>
            </a:ln>
          </p:spPr>
        </p:sp>
        <p:sp>
          <p:nvSpPr>
            <p:cNvPr id="11" name="TextBox 11"/>
            <p:cNvSpPr txBox="1"/>
            <p:nvPr/>
          </p:nvSpPr>
          <p:spPr>
            <a:xfrm>
              <a:off x="0" y="-19050"/>
              <a:ext cx="20803" cy="957283"/>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2" name="TextBox 12"/>
          <p:cNvSpPr txBox="1"/>
          <p:nvPr/>
        </p:nvSpPr>
        <p:spPr>
          <a:xfrm>
            <a:off x="1387521" y="1693810"/>
            <a:ext cx="6565258" cy="3222727"/>
          </a:xfrm>
          <a:prstGeom prst="rect">
            <a:avLst/>
          </a:prstGeom>
        </p:spPr>
        <p:txBody>
          <a:bodyPr lIns="0" tIns="0" rIns="0" bIns="0" rtlCol="0" anchor="t">
            <a:spAutoFit/>
          </a:bodyPr>
          <a:lstStyle/>
          <a:p>
            <a:pPr algn="l">
              <a:lnSpc>
                <a:spcPts val="8577"/>
              </a:lnSpc>
            </a:pPr>
            <a:r>
              <a:rPr lang="en-US" sz="6126" b="1" spc="-122">
                <a:solidFill>
                  <a:srgbClr val="191919"/>
                </a:solidFill>
                <a:latin typeface="Open Sauce Bold"/>
                <a:ea typeface="Open Sauce Bold"/>
                <a:cs typeface="Open Sauce Bold"/>
                <a:sym typeface="Open Sauce Bold"/>
              </a:rPr>
              <a:t>Smart Farm Monitoring System</a:t>
            </a:r>
          </a:p>
        </p:txBody>
      </p:sp>
      <p:sp>
        <p:nvSpPr>
          <p:cNvPr id="13" name="TextBox 13"/>
          <p:cNvSpPr txBox="1"/>
          <p:nvPr/>
        </p:nvSpPr>
        <p:spPr>
          <a:xfrm>
            <a:off x="1028700" y="6721346"/>
            <a:ext cx="4759792" cy="2039683"/>
          </a:xfrm>
          <a:prstGeom prst="rect">
            <a:avLst/>
          </a:prstGeom>
        </p:spPr>
        <p:txBody>
          <a:bodyPr lIns="0" tIns="0" rIns="0" bIns="0" rtlCol="0" anchor="t">
            <a:spAutoFit/>
          </a:bodyPr>
          <a:lstStyle/>
          <a:p>
            <a:pPr algn="l">
              <a:lnSpc>
                <a:spcPts val="3936"/>
              </a:lnSpc>
            </a:pPr>
            <a:r>
              <a:rPr lang="en-US" sz="2811" spc="-56">
                <a:solidFill>
                  <a:srgbClr val="191919"/>
                </a:solidFill>
                <a:latin typeface="Arvo"/>
                <a:ea typeface="Arvo"/>
                <a:cs typeface="Arvo"/>
                <a:sym typeface="Arvo"/>
              </a:rPr>
              <a:t>Project By-</a:t>
            </a:r>
          </a:p>
          <a:p>
            <a:pPr algn="l">
              <a:lnSpc>
                <a:spcPts val="3936"/>
              </a:lnSpc>
            </a:pPr>
            <a:r>
              <a:rPr lang="en-US" sz="2811" spc="-56">
                <a:solidFill>
                  <a:srgbClr val="191919"/>
                </a:solidFill>
                <a:latin typeface="Arvo"/>
                <a:ea typeface="Arvo"/>
                <a:cs typeface="Arvo"/>
                <a:sym typeface="Arvo"/>
              </a:rPr>
              <a:t>Vishwas Kapoor(12115020)</a:t>
            </a:r>
          </a:p>
          <a:p>
            <a:pPr algn="l">
              <a:lnSpc>
                <a:spcPts val="3936"/>
              </a:lnSpc>
            </a:pPr>
            <a:r>
              <a:rPr lang="en-US" sz="2811" spc="-56">
                <a:solidFill>
                  <a:srgbClr val="191919"/>
                </a:solidFill>
                <a:latin typeface="Arvo"/>
                <a:ea typeface="Arvo"/>
                <a:cs typeface="Arvo"/>
                <a:sym typeface="Arvo"/>
              </a:rPr>
              <a:t>Vanshika Gandhi(12115037)</a:t>
            </a:r>
          </a:p>
          <a:p>
            <a:pPr algn="l">
              <a:lnSpc>
                <a:spcPts val="3936"/>
              </a:lnSpc>
            </a:pPr>
            <a:r>
              <a:rPr lang="en-US" sz="2811" spc="-56">
                <a:solidFill>
                  <a:srgbClr val="191919"/>
                </a:solidFill>
                <a:latin typeface="Arvo"/>
                <a:ea typeface="Arvo"/>
                <a:cs typeface="Arvo"/>
                <a:sym typeface="Arvo"/>
              </a:rPr>
              <a:t>Tanisha Goel(12115069)</a:t>
            </a:r>
          </a:p>
          <a:p>
            <a:pPr algn="l">
              <a:lnSpc>
                <a:spcPts val="81"/>
              </a:lnSpc>
            </a:pPr>
            <a:endParaRPr lang="en-US" sz="2811" spc="-56">
              <a:solidFill>
                <a:srgbClr val="191919"/>
              </a:solidFill>
              <a:latin typeface="Arvo"/>
              <a:ea typeface="Arvo"/>
              <a:cs typeface="Arvo"/>
              <a:sym typeface="Arvo"/>
            </a:endParaRPr>
          </a:p>
          <a:p>
            <a:pPr algn="l">
              <a:lnSpc>
                <a:spcPts val="81"/>
              </a:lnSpc>
            </a:pPr>
            <a:endParaRPr lang="en-US" sz="2811" spc="-56">
              <a:solidFill>
                <a:srgbClr val="191919"/>
              </a:solidFill>
              <a:latin typeface="Arvo"/>
              <a:ea typeface="Arvo"/>
              <a:cs typeface="Arvo"/>
              <a:sym typeface="Arvo"/>
            </a:endParaRPr>
          </a:p>
        </p:txBody>
      </p:sp>
      <p:sp>
        <p:nvSpPr>
          <p:cNvPr id="14" name="TextBox 14"/>
          <p:cNvSpPr txBox="1"/>
          <p:nvPr/>
        </p:nvSpPr>
        <p:spPr>
          <a:xfrm>
            <a:off x="6917652" y="6711821"/>
            <a:ext cx="4452696" cy="2471911"/>
          </a:xfrm>
          <a:prstGeom prst="rect">
            <a:avLst/>
          </a:prstGeom>
        </p:spPr>
        <p:txBody>
          <a:bodyPr lIns="0" tIns="0" rIns="0" bIns="0" rtlCol="0" anchor="t">
            <a:spAutoFit/>
          </a:bodyPr>
          <a:lstStyle/>
          <a:p>
            <a:pPr algn="l">
              <a:lnSpc>
                <a:spcPts val="3934"/>
              </a:lnSpc>
            </a:pPr>
            <a:r>
              <a:rPr lang="en-US" sz="2810" spc="-56">
                <a:solidFill>
                  <a:srgbClr val="191919"/>
                </a:solidFill>
                <a:latin typeface="Arvo"/>
                <a:ea typeface="Arvo"/>
                <a:cs typeface="Arvo"/>
                <a:sym typeface="Arvo"/>
              </a:rPr>
              <a:t>Project Mentor-</a:t>
            </a:r>
          </a:p>
          <a:p>
            <a:pPr algn="l">
              <a:lnSpc>
                <a:spcPts val="3934"/>
              </a:lnSpc>
            </a:pPr>
            <a:r>
              <a:rPr lang="en-US" sz="2810" spc="-56">
                <a:solidFill>
                  <a:srgbClr val="191919"/>
                </a:solidFill>
                <a:latin typeface="Arvo"/>
                <a:ea typeface="Arvo"/>
                <a:cs typeface="Arvo"/>
                <a:sym typeface="Arvo"/>
              </a:rPr>
              <a:t>Dr. Ghanapriya Singh</a:t>
            </a:r>
          </a:p>
          <a:p>
            <a:pPr algn="l">
              <a:lnSpc>
                <a:spcPts val="3934"/>
              </a:lnSpc>
            </a:pPr>
            <a:r>
              <a:rPr lang="en-US" sz="2810" spc="-56">
                <a:solidFill>
                  <a:srgbClr val="191919"/>
                </a:solidFill>
                <a:latin typeface="Arvo"/>
                <a:ea typeface="Arvo"/>
                <a:cs typeface="Arvo"/>
                <a:sym typeface="Arvo"/>
              </a:rPr>
              <a:t>Asst. Professor, ECE Dept.</a:t>
            </a:r>
          </a:p>
          <a:p>
            <a:pPr algn="l">
              <a:lnSpc>
                <a:spcPts val="3934"/>
              </a:lnSpc>
            </a:pPr>
            <a:r>
              <a:rPr lang="en-US" sz="2810" spc="-56">
                <a:solidFill>
                  <a:srgbClr val="191919"/>
                </a:solidFill>
                <a:latin typeface="Arvo"/>
                <a:ea typeface="Arvo"/>
                <a:cs typeface="Arvo"/>
                <a:sym typeface="Arvo"/>
              </a:rPr>
              <a:t>NIT Kurukshetra</a:t>
            </a:r>
          </a:p>
          <a:p>
            <a:pPr algn="l">
              <a:lnSpc>
                <a:spcPts val="3934"/>
              </a:lnSpc>
            </a:pPr>
            <a:endParaRPr lang="en-US" sz="2810" spc="-56">
              <a:solidFill>
                <a:srgbClr val="191919"/>
              </a:solidFill>
              <a:latin typeface="Arvo"/>
              <a:ea typeface="Arvo"/>
              <a:cs typeface="Arvo"/>
              <a:sym typeface="Arv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733527" y="5159408"/>
            <a:ext cx="2554473" cy="5127592"/>
          </a:xfrm>
          <a:custGeom>
            <a:avLst/>
            <a:gdLst/>
            <a:ahLst/>
            <a:cxnLst/>
            <a:rect l="l" t="t" r="r" b="b"/>
            <a:pathLst>
              <a:path w="2554473" h="5127592">
                <a:moveTo>
                  <a:pt x="0" y="0"/>
                </a:moveTo>
                <a:lnTo>
                  <a:pt x="2554473" y="0"/>
                </a:lnTo>
                <a:lnTo>
                  <a:pt x="2554473" y="5127592"/>
                </a:lnTo>
                <a:lnTo>
                  <a:pt x="0" y="5127592"/>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a:off x="-1801378" y="-610072"/>
            <a:ext cx="3299321" cy="4114800"/>
          </a:xfrm>
          <a:custGeom>
            <a:avLst/>
            <a:gdLst/>
            <a:ahLst/>
            <a:cxnLst/>
            <a:rect l="l" t="t" r="r" b="b"/>
            <a:pathLst>
              <a:path w="3299321" h="4114800">
                <a:moveTo>
                  <a:pt x="0" y="0"/>
                </a:moveTo>
                <a:lnTo>
                  <a:pt x="3299321" y="0"/>
                </a:lnTo>
                <a:lnTo>
                  <a:pt x="3299321"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4" name="TextBox 4"/>
          <p:cNvSpPr txBox="1"/>
          <p:nvPr/>
        </p:nvSpPr>
        <p:spPr>
          <a:xfrm>
            <a:off x="2521230" y="2600654"/>
            <a:ext cx="5722599" cy="504825"/>
          </a:xfrm>
          <a:prstGeom prst="rect">
            <a:avLst/>
          </a:prstGeom>
        </p:spPr>
        <p:txBody>
          <a:bodyPr lIns="0" tIns="0" rIns="0" bIns="0" rtlCol="0" anchor="t">
            <a:spAutoFit/>
          </a:bodyPr>
          <a:lstStyle/>
          <a:p>
            <a:pPr marL="0" lvl="0" indent="0" algn="l">
              <a:lnSpc>
                <a:spcPts val="4199"/>
              </a:lnSpc>
              <a:spcBef>
                <a:spcPct val="0"/>
              </a:spcBef>
            </a:pPr>
            <a:r>
              <a:rPr lang="en-US" sz="2999" b="1" spc="-59">
                <a:solidFill>
                  <a:srgbClr val="106861"/>
                </a:solidFill>
                <a:latin typeface="Open Sauce Bold"/>
                <a:ea typeface="Open Sauce Bold"/>
                <a:cs typeface="Open Sauce Bold"/>
                <a:sym typeface="Open Sauce Bold"/>
              </a:rPr>
              <a:t> 1.  Deep Sleep Mode</a:t>
            </a:r>
          </a:p>
        </p:txBody>
      </p:sp>
      <p:sp>
        <p:nvSpPr>
          <p:cNvPr id="5" name="TextBox 5"/>
          <p:cNvSpPr txBox="1"/>
          <p:nvPr/>
        </p:nvSpPr>
        <p:spPr>
          <a:xfrm>
            <a:off x="2521230" y="3278221"/>
            <a:ext cx="13765274" cy="1657350"/>
          </a:xfrm>
          <a:prstGeom prst="rect">
            <a:avLst/>
          </a:prstGeom>
        </p:spPr>
        <p:txBody>
          <a:bodyPr lIns="0" tIns="0" rIns="0" bIns="0" rtlCol="0" anchor="t">
            <a:spAutoFit/>
          </a:bodyPr>
          <a:lstStyle/>
          <a:p>
            <a:pPr marL="647698" lvl="1" indent="-323849" algn="l">
              <a:lnSpc>
                <a:spcPts val="4499"/>
              </a:lnSpc>
              <a:buFont typeface="Arial"/>
              <a:buChar char="•"/>
            </a:pPr>
            <a:r>
              <a:rPr lang="en-US" sz="2999">
                <a:solidFill>
                  <a:srgbClr val="343432"/>
                </a:solidFill>
                <a:latin typeface="Open Sauce"/>
                <a:ea typeface="Open Sauce"/>
                <a:cs typeface="Open Sauce"/>
                <a:sym typeface="Open Sauce"/>
              </a:rPr>
              <a:t>Microcontroller enters low-power sleep state between readings.</a:t>
            </a:r>
          </a:p>
          <a:p>
            <a:pPr marL="647698" lvl="1" indent="-323849" algn="l">
              <a:lnSpc>
                <a:spcPts val="4499"/>
              </a:lnSpc>
              <a:buFont typeface="Arial"/>
              <a:buChar char="•"/>
            </a:pPr>
            <a:r>
              <a:rPr lang="en-US" sz="2999">
                <a:solidFill>
                  <a:srgbClr val="343432"/>
                </a:solidFill>
                <a:latin typeface="Open Sauce"/>
                <a:ea typeface="Open Sauce"/>
                <a:cs typeface="Open Sauce"/>
                <a:sym typeface="Open Sauce"/>
              </a:rPr>
              <a:t>Significantly reduces idle power usage in field deployment.</a:t>
            </a:r>
          </a:p>
          <a:p>
            <a:pPr marL="0" lvl="0" indent="0" algn="l">
              <a:lnSpc>
                <a:spcPts val="4499"/>
              </a:lnSpc>
            </a:pPr>
            <a:endParaRPr lang="en-US" sz="2999">
              <a:solidFill>
                <a:srgbClr val="343432"/>
              </a:solidFill>
              <a:latin typeface="Open Sauce"/>
              <a:ea typeface="Open Sauce"/>
              <a:cs typeface="Open Sauce"/>
              <a:sym typeface="Open Sauce"/>
            </a:endParaRPr>
          </a:p>
        </p:txBody>
      </p:sp>
      <p:grpSp>
        <p:nvGrpSpPr>
          <p:cNvPr id="6" name="Group 6"/>
          <p:cNvGrpSpPr/>
          <p:nvPr/>
        </p:nvGrpSpPr>
        <p:grpSpPr>
          <a:xfrm>
            <a:off x="2180442" y="707783"/>
            <a:ext cx="14460708" cy="1479090"/>
            <a:chOff x="0" y="0"/>
            <a:chExt cx="10984014" cy="1123482"/>
          </a:xfrm>
        </p:grpSpPr>
        <p:sp>
          <p:nvSpPr>
            <p:cNvPr id="7" name="Freeform 7"/>
            <p:cNvSpPr/>
            <p:nvPr/>
          </p:nvSpPr>
          <p:spPr>
            <a:xfrm>
              <a:off x="0" y="0"/>
              <a:ext cx="10984014" cy="1123482"/>
            </a:xfrm>
            <a:custGeom>
              <a:avLst/>
              <a:gdLst/>
              <a:ahLst/>
              <a:cxnLst/>
              <a:rect l="l" t="t" r="r" b="b"/>
              <a:pathLst>
                <a:path w="10984014" h="1123482">
                  <a:moveTo>
                    <a:pt x="21950" y="0"/>
                  </a:moveTo>
                  <a:lnTo>
                    <a:pt x="10962063" y="0"/>
                  </a:lnTo>
                  <a:cubicBezTo>
                    <a:pt x="10967886" y="0"/>
                    <a:pt x="10973468" y="2313"/>
                    <a:pt x="10977585" y="6429"/>
                  </a:cubicBezTo>
                  <a:cubicBezTo>
                    <a:pt x="10981702" y="10546"/>
                    <a:pt x="10984014" y="16129"/>
                    <a:pt x="10984014" y="21950"/>
                  </a:cubicBezTo>
                  <a:lnTo>
                    <a:pt x="10984014" y="1101532"/>
                  </a:lnTo>
                  <a:cubicBezTo>
                    <a:pt x="10984014" y="1113654"/>
                    <a:pt x="10974187" y="1123482"/>
                    <a:pt x="10962063" y="1123482"/>
                  </a:cubicBezTo>
                  <a:lnTo>
                    <a:pt x="21950" y="1123482"/>
                  </a:lnTo>
                  <a:cubicBezTo>
                    <a:pt x="9828" y="1123482"/>
                    <a:pt x="0" y="1113654"/>
                    <a:pt x="0" y="1101532"/>
                  </a:cubicBezTo>
                  <a:lnTo>
                    <a:pt x="0" y="21950"/>
                  </a:lnTo>
                  <a:cubicBezTo>
                    <a:pt x="0" y="9828"/>
                    <a:pt x="9828" y="0"/>
                    <a:pt x="21950" y="0"/>
                  </a:cubicBezTo>
                  <a:close/>
                </a:path>
              </a:pathLst>
            </a:custGeom>
            <a:solidFill>
              <a:srgbClr val="106861"/>
            </a:solidFill>
            <a:ln cap="rnd">
              <a:noFill/>
              <a:prstDash val="solid"/>
              <a:round/>
            </a:ln>
          </p:spPr>
        </p:sp>
        <p:sp>
          <p:nvSpPr>
            <p:cNvPr id="8" name="TextBox 8"/>
            <p:cNvSpPr txBox="1"/>
            <p:nvPr/>
          </p:nvSpPr>
          <p:spPr>
            <a:xfrm>
              <a:off x="0" y="-76200"/>
              <a:ext cx="10984014" cy="1199682"/>
            </a:xfrm>
            <a:prstGeom prst="rect">
              <a:avLst/>
            </a:prstGeom>
          </p:spPr>
          <p:txBody>
            <a:bodyPr lIns="0" tIns="0" rIns="0" bIns="0" rtlCol="0" anchor="ctr"/>
            <a:lstStyle/>
            <a:p>
              <a:pPr marL="0" lvl="0" indent="0" algn="ctr">
                <a:lnSpc>
                  <a:spcPts val="6071"/>
                </a:lnSpc>
                <a:spcBef>
                  <a:spcPct val="0"/>
                </a:spcBef>
              </a:pPr>
              <a:r>
                <a:rPr lang="en-US" sz="4399">
                  <a:solidFill>
                    <a:srgbClr val="FFFFFF"/>
                  </a:solidFill>
                  <a:latin typeface="Open Sauce"/>
                  <a:ea typeface="Open Sauce"/>
                  <a:cs typeface="Open Sauce"/>
                  <a:sym typeface="Open Sauce"/>
                </a:rPr>
                <a:t>Innovative Approach for Power Consumption</a:t>
              </a:r>
            </a:p>
          </p:txBody>
        </p:sp>
      </p:grpSp>
      <p:sp>
        <p:nvSpPr>
          <p:cNvPr id="9" name="TextBox 9"/>
          <p:cNvSpPr txBox="1"/>
          <p:nvPr/>
        </p:nvSpPr>
        <p:spPr>
          <a:xfrm>
            <a:off x="2521230" y="4878421"/>
            <a:ext cx="8152936" cy="504825"/>
          </a:xfrm>
          <a:prstGeom prst="rect">
            <a:avLst/>
          </a:prstGeom>
        </p:spPr>
        <p:txBody>
          <a:bodyPr lIns="0" tIns="0" rIns="0" bIns="0" rtlCol="0" anchor="t">
            <a:spAutoFit/>
          </a:bodyPr>
          <a:lstStyle/>
          <a:p>
            <a:pPr marL="0" lvl="0" indent="0" algn="l">
              <a:lnSpc>
                <a:spcPts val="4199"/>
              </a:lnSpc>
              <a:spcBef>
                <a:spcPct val="0"/>
              </a:spcBef>
            </a:pPr>
            <a:r>
              <a:rPr lang="en-US" sz="2999" b="1" spc="-59">
                <a:solidFill>
                  <a:srgbClr val="106861"/>
                </a:solidFill>
                <a:latin typeface="Open Sauce Bold"/>
                <a:ea typeface="Open Sauce Bold"/>
                <a:cs typeface="Open Sauce Bold"/>
                <a:sym typeface="Open Sauce Bold"/>
              </a:rPr>
              <a:t>2. Threshold-Based Transmission</a:t>
            </a:r>
          </a:p>
        </p:txBody>
      </p:sp>
      <p:sp>
        <p:nvSpPr>
          <p:cNvPr id="10" name="TextBox 10"/>
          <p:cNvSpPr txBox="1"/>
          <p:nvPr/>
        </p:nvSpPr>
        <p:spPr>
          <a:xfrm>
            <a:off x="2521230" y="5554696"/>
            <a:ext cx="17950853" cy="2219325"/>
          </a:xfrm>
          <a:prstGeom prst="rect">
            <a:avLst/>
          </a:prstGeom>
        </p:spPr>
        <p:txBody>
          <a:bodyPr lIns="0" tIns="0" rIns="0" bIns="0" rtlCol="0" anchor="t">
            <a:spAutoFit/>
          </a:bodyPr>
          <a:lstStyle/>
          <a:p>
            <a:pPr marL="647698" lvl="1" indent="-323849" algn="l">
              <a:lnSpc>
                <a:spcPts val="4499"/>
              </a:lnSpc>
              <a:buFont typeface="Arial"/>
              <a:buChar char="•"/>
            </a:pPr>
            <a:r>
              <a:rPr lang="en-US" sz="2999">
                <a:solidFill>
                  <a:srgbClr val="343432"/>
                </a:solidFill>
                <a:latin typeface="Open Sauce"/>
                <a:ea typeface="Open Sauce"/>
                <a:cs typeface="Open Sauce"/>
                <a:sym typeface="Open Sauce"/>
              </a:rPr>
              <a:t>Data is only transmitted when critical values are detected:</a:t>
            </a:r>
          </a:p>
          <a:p>
            <a:pPr marL="647698" lvl="1" indent="-323849" algn="l">
              <a:lnSpc>
                <a:spcPts val="4499"/>
              </a:lnSpc>
              <a:buFont typeface="Arial"/>
              <a:buChar char="•"/>
            </a:pPr>
            <a:r>
              <a:rPr lang="en-US" sz="2999">
                <a:solidFill>
                  <a:srgbClr val="343432"/>
                </a:solidFill>
                <a:latin typeface="Open Sauce"/>
                <a:ea typeface="Open Sauce"/>
                <a:cs typeface="Open Sauce"/>
                <a:sym typeface="Open Sauce"/>
              </a:rPr>
              <a:t>e.g., Low soil moisture or high temperature</a:t>
            </a:r>
          </a:p>
          <a:p>
            <a:pPr marL="647698" lvl="1" indent="-323849" algn="l">
              <a:lnSpc>
                <a:spcPts val="4499"/>
              </a:lnSpc>
              <a:buFont typeface="Arial"/>
              <a:buChar char="•"/>
            </a:pPr>
            <a:r>
              <a:rPr lang="en-US" sz="2999">
                <a:solidFill>
                  <a:srgbClr val="343432"/>
                </a:solidFill>
                <a:latin typeface="Open Sauce"/>
                <a:ea typeface="Open Sauce"/>
                <a:cs typeface="Open Sauce"/>
                <a:sym typeface="Open Sauce"/>
              </a:rPr>
              <a:t>Reduces unnecessary wireless communication and power drain.</a:t>
            </a:r>
          </a:p>
          <a:p>
            <a:pPr marL="0" lvl="0" indent="0" algn="l">
              <a:lnSpc>
                <a:spcPts val="4499"/>
              </a:lnSpc>
            </a:pPr>
            <a:endParaRPr lang="en-US" sz="2999">
              <a:solidFill>
                <a:srgbClr val="343432"/>
              </a:solidFill>
              <a:latin typeface="Open Sauce"/>
              <a:ea typeface="Open Sauce"/>
              <a:cs typeface="Open Sauce"/>
              <a:sym typeface="Open Sauce"/>
            </a:endParaRPr>
          </a:p>
        </p:txBody>
      </p:sp>
      <p:sp>
        <p:nvSpPr>
          <p:cNvPr id="11" name="TextBox 11"/>
          <p:cNvSpPr txBox="1"/>
          <p:nvPr/>
        </p:nvSpPr>
        <p:spPr>
          <a:xfrm>
            <a:off x="2521230" y="7716871"/>
            <a:ext cx="5722599" cy="504825"/>
          </a:xfrm>
          <a:prstGeom prst="rect">
            <a:avLst/>
          </a:prstGeom>
        </p:spPr>
        <p:txBody>
          <a:bodyPr lIns="0" tIns="0" rIns="0" bIns="0" rtlCol="0" anchor="t">
            <a:spAutoFit/>
          </a:bodyPr>
          <a:lstStyle/>
          <a:p>
            <a:pPr marL="0" lvl="0" indent="0" algn="l">
              <a:lnSpc>
                <a:spcPts val="4199"/>
              </a:lnSpc>
              <a:spcBef>
                <a:spcPct val="0"/>
              </a:spcBef>
            </a:pPr>
            <a:r>
              <a:rPr lang="en-US" sz="2999" b="1" spc="-59">
                <a:solidFill>
                  <a:srgbClr val="106861"/>
                </a:solidFill>
                <a:latin typeface="Open Sauce Bold"/>
                <a:ea typeface="Open Sauce Bold"/>
                <a:cs typeface="Open Sauce Bold"/>
                <a:sym typeface="Open Sauce Bold"/>
              </a:rPr>
              <a:t>3. Scheduled Sensing</a:t>
            </a:r>
          </a:p>
        </p:txBody>
      </p:sp>
      <p:sp>
        <p:nvSpPr>
          <p:cNvPr id="12" name="TextBox 12"/>
          <p:cNvSpPr txBox="1"/>
          <p:nvPr/>
        </p:nvSpPr>
        <p:spPr>
          <a:xfrm>
            <a:off x="2521230" y="8378859"/>
            <a:ext cx="13191444" cy="1657350"/>
          </a:xfrm>
          <a:prstGeom prst="rect">
            <a:avLst/>
          </a:prstGeom>
        </p:spPr>
        <p:txBody>
          <a:bodyPr lIns="0" tIns="0" rIns="0" bIns="0" rtlCol="0" anchor="t">
            <a:spAutoFit/>
          </a:bodyPr>
          <a:lstStyle/>
          <a:p>
            <a:pPr marL="647698" lvl="1" indent="-323849" algn="l">
              <a:lnSpc>
                <a:spcPts val="4499"/>
              </a:lnSpc>
              <a:buFont typeface="Arial"/>
              <a:buChar char="•"/>
            </a:pPr>
            <a:r>
              <a:rPr lang="en-US" sz="2999">
                <a:solidFill>
                  <a:srgbClr val="343432"/>
                </a:solidFill>
                <a:latin typeface="Open Sauce"/>
                <a:ea typeface="Open Sauce"/>
                <a:cs typeface="Open Sauce"/>
                <a:sym typeface="Open Sauce"/>
              </a:rPr>
              <a:t>Sensors collect data at fixed intervals (e.g., every 10–15 minutes).</a:t>
            </a:r>
          </a:p>
          <a:p>
            <a:pPr marL="647698" lvl="1" indent="-323849" algn="l">
              <a:lnSpc>
                <a:spcPts val="4499"/>
              </a:lnSpc>
              <a:buFont typeface="Arial"/>
              <a:buChar char="•"/>
            </a:pPr>
            <a:r>
              <a:rPr lang="en-US" sz="2999">
                <a:solidFill>
                  <a:srgbClr val="343432"/>
                </a:solidFill>
                <a:latin typeface="Open Sauce"/>
                <a:ea typeface="Open Sauce"/>
                <a:cs typeface="Open Sauce"/>
                <a:sym typeface="Open Sauce"/>
              </a:rPr>
              <a:t>Balances data accuracy with energy efficiency.</a:t>
            </a:r>
          </a:p>
          <a:p>
            <a:pPr marL="0" lvl="0" indent="0" algn="l">
              <a:lnSpc>
                <a:spcPts val="4499"/>
              </a:lnSpc>
            </a:pPr>
            <a:endParaRPr lang="en-US" sz="2999">
              <a:solidFill>
                <a:srgbClr val="343432"/>
              </a:solidFill>
              <a:latin typeface="Open Sauce"/>
              <a:ea typeface="Open Sauce"/>
              <a:cs typeface="Open Sauce"/>
              <a:sym typeface="Open Sauc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0805"/>
            <a:ext cx="18288000" cy="10251030"/>
            <a:chOff x="0" y="0"/>
            <a:chExt cx="4816593" cy="2699860"/>
          </a:xfrm>
        </p:grpSpPr>
        <p:sp>
          <p:nvSpPr>
            <p:cNvPr id="3" name="Freeform 3"/>
            <p:cNvSpPr/>
            <p:nvPr/>
          </p:nvSpPr>
          <p:spPr>
            <a:xfrm>
              <a:off x="0" y="0"/>
              <a:ext cx="4816592" cy="2699860"/>
            </a:xfrm>
            <a:custGeom>
              <a:avLst/>
              <a:gdLst/>
              <a:ahLst/>
              <a:cxnLst/>
              <a:rect l="l" t="t" r="r" b="b"/>
              <a:pathLst>
                <a:path w="4816592" h="2699860">
                  <a:moveTo>
                    <a:pt x="0" y="0"/>
                  </a:moveTo>
                  <a:lnTo>
                    <a:pt x="4816592" y="0"/>
                  </a:lnTo>
                  <a:lnTo>
                    <a:pt x="4816592" y="2699860"/>
                  </a:lnTo>
                  <a:lnTo>
                    <a:pt x="0" y="2699860"/>
                  </a:lnTo>
                  <a:close/>
                </a:path>
              </a:pathLst>
            </a:custGeom>
            <a:solidFill>
              <a:srgbClr val="000000">
                <a:alpha val="0"/>
              </a:srgbClr>
            </a:solidFill>
            <a:ln w="381000" cap="sq">
              <a:solidFill>
                <a:srgbClr val="106861"/>
              </a:solidFill>
              <a:prstDash val="solid"/>
              <a:miter/>
            </a:ln>
          </p:spPr>
        </p:sp>
        <p:sp>
          <p:nvSpPr>
            <p:cNvPr id="4" name="TextBox 4"/>
            <p:cNvSpPr txBox="1"/>
            <p:nvPr/>
          </p:nvSpPr>
          <p:spPr>
            <a:xfrm>
              <a:off x="0" y="-38100"/>
              <a:ext cx="4816593" cy="2737960"/>
            </a:xfrm>
            <a:prstGeom prst="rect">
              <a:avLst/>
            </a:prstGeom>
          </p:spPr>
          <p:txBody>
            <a:bodyPr lIns="50800" tIns="50800" rIns="50800" bIns="50800" rtlCol="0" anchor="ctr"/>
            <a:lstStyle/>
            <a:p>
              <a:pPr algn="ctr">
                <a:lnSpc>
                  <a:spcPts val="3035"/>
                </a:lnSpc>
              </a:pPr>
              <a:endParaRPr/>
            </a:p>
          </p:txBody>
        </p:sp>
      </p:grpSp>
      <p:sp>
        <p:nvSpPr>
          <p:cNvPr id="5" name="TextBox 5"/>
          <p:cNvSpPr txBox="1"/>
          <p:nvPr/>
        </p:nvSpPr>
        <p:spPr>
          <a:xfrm>
            <a:off x="6342074" y="411282"/>
            <a:ext cx="15159425" cy="877762"/>
          </a:xfrm>
          <a:prstGeom prst="rect">
            <a:avLst/>
          </a:prstGeom>
        </p:spPr>
        <p:txBody>
          <a:bodyPr lIns="0" tIns="0" rIns="0" bIns="0" rtlCol="0" anchor="t">
            <a:spAutoFit/>
          </a:bodyPr>
          <a:lstStyle/>
          <a:p>
            <a:pPr marL="0" lvl="0" indent="0" algn="just">
              <a:lnSpc>
                <a:spcPts val="7269"/>
              </a:lnSpc>
              <a:spcBef>
                <a:spcPct val="0"/>
              </a:spcBef>
            </a:pPr>
            <a:r>
              <a:rPr lang="en-US" sz="5192" b="1" spc="-103">
                <a:solidFill>
                  <a:srgbClr val="191919"/>
                </a:solidFill>
                <a:latin typeface="Open Sauce Bold"/>
                <a:ea typeface="Open Sauce Bold"/>
                <a:cs typeface="Open Sauce Bold"/>
                <a:sym typeface="Open Sauce Bold"/>
              </a:rPr>
              <a:t>Future Scope</a:t>
            </a:r>
          </a:p>
        </p:txBody>
      </p:sp>
      <p:sp>
        <p:nvSpPr>
          <p:cNvPr id="6" name="TextBox 6"/>
          <p:cNvSpPr txBox="1"/>
          <p:nvPr/>
        </p:nvSpPr>
        <p:spPr>
          <a:xfrm>
            <a:off x="1225019" y="1517644"/>
            <a:ext cx="19252257" cy="530860"/>
          </a:xfrm>
          <a:prstGeom prst="rect">
            <a:avLst/>
          </a:prstGeom>
        </p:spPr>
        <p:txBody>
          <a:bodyPr lIns="0" tIns="0" rIns="0" bIns="0" rtlCol="0" anchor="t">
            <a:spAutoFit/>
          </a:bodyPr>
          <a:lstStyle/>
          <a:p>
            <a:pPr marL="0" lvl="0" indent="0" algn="l">
              <a:lnSpc>
                <a:spcPts val="4339"/>
              </a:lnSpc>
              <a:spcBef>
                <a:spcPct val="0"/>
              </a:spcBef>
            </a:pPr>
            <a:r>
              <a:rPr lang="en-US" sz="3099" b="1" spc="-61">
                <a:solidFill>
                  <a:srgbClr val="106861"/>
                </a:solidFill>
                <a:latin typeface="Open Sauce Bold"/>
                <a:ea typeface="Open Sauce Bold"/>
                <a:cs typeface="Open Sauce Bold"/>
                <a:sym typeface="Open Sauce Bold"/>
              </a:rPr>
              <a:t>1. Automated Irrigation System</a:t>
            </a:r>
          </a:p>
        </p:txBody>
      </p:sp>
      <p:sp>
        <p:nvSpPr>
          <p:cNvPr id="7" name="TextBox 7"/>
          <p:cNvSpPr txBox="1"/>
          <p:nvPr/>
        </p:nvSpPr>
        <p:spPr>
          <a:xfrm>
            <a:off x="1225019" y="2212496"/>
            <a:ext cx="15391348" cy="1632585"/>
          </a:xfrm>
          <a:prstGeom prst="rect">
            <a:avLst/>
          </a:prstGeom>
        </p:spPr>
        <p:txBody>
          <a:bodyPr lIns="0" tIns="0" rIns="0" bIns="0" rtlCol="0" anchor="t">
            <a:spAutoFit/>
          </a:bodyPr>
          <a:lstStyle/>
          <a:p>
            <a:pPr marL="626111" lvl="1" indent="-313055" algn="l">
              <a:lnSpc>
                <a:spcPts val="4350"/>
              </a:lnSpc>
              <a:buFont typeface="Arial"/>
              <a:buChar char="•"/>
            </a:pPr>
            <a:r>
              <a:rPr lang="en-US" sz="2900">
                <a:solidFill>
                  <a:srgbClr val="343432"/>
                </a:solidFill>
                <a:latin typeface="Open Sauce"/>
                <a:ea typeface="Open Sauce"/>
                <a:cs typeface="Open Sauce"/>
                <a:sym typeface="Open Sauce"/>
              </a:rPr>
              <a:t>Integrate water pumps controlled by sensor data.</a:t>
            </a:r>
          </a:p>
          <a:p>
            <a:pPr marL="626111" lvl="1" indent="-313055" algn="l">
              <a:lnSpc>
                <a:spcPts val="4350"/>
              </a:lnSpc>
              <a:buFont typeface="Arial"/>
              <a:buChar char="•"/>
            </a:pPr>
            <a:r>
              <a:rPr lang="en-US" sz="2900">
                <a:solidFill>
                  <a:srgbClr val="343432"/>
                </a:solidFill>
                <a:latin typeface="Open Sauce"/>
                <a:ea typeface="Open Sauce"/>
                <a:cs typeface="Open Sauce"/>
                <a:sym typeface="Open Sauce"/>
              </a:rPr>
              <a:t>Enable automatic irrigation based on soil moisture levels.</a:t>
            </a:r>
          </a:p>
          <a:p>
            <a:pPr marL="0" lvl="0" indent="0" algn="l">
              <a:lnSpc>
                <a:spcPts val="4350"/>
              </a:lnSpc>
            </a:pPr>
            <a:endParaRPr lang="en-US" sz="2900">
              <a:solidFill>
                <a:srgbClr val="343432"/>
              </a:solidFill>
              <a:latin typeface="Open Sauce"/>
              <a:ea typeface="Open Sauce"/>
              <a:cs typeface="Open Sauce"/>
              <a:sym typeface="Open Sauce"/>
            </a:endParaRPr>
          </a:p>
        </p:txBody>
      </p:sp>
      <p:sp>
        <p:nvSpPr>
          <p:cNvPr id="8" name="TextBox 8"/>
          <p:cNvSpPr txBox="1"/>
          <p:nvPr/>
        </p:nvSpPr>
        <p:spPr>
          <a:xfrm>
            <a:off x="1225019" y="3567586"/>
            <a:ext cx="20276480" cy="497840"/>
          </a:xfrm>
          <a:prstGeom prst="rect">
            <a:avLst/>
          </a:prstGeom>
        </p:spPr>
        <p:txBody>
          <a:bodyPr lIns="0" tIns="0" rIns="0" bIns="0" rtlCol="0" anchor="t">
            <a:spAutoFit/>
          </a:bodyPr>
          <a:lstStyle/>
          <a:p>
            <a:pPr marL="0" lvl="0" indent="0" algn="l">
              <a:lnSpc>
                <a:spcPts val="4060"/>
              </a:lnSpc>
              <a:spcBef>
                <a:spcPct val="0"/>
              </a:spcBef>
            </a:pPr>
            <a:r>
              <a:rPr lang="en-US" sz="2900" b="1" spc="-58">
                <a:solidFill>
                  <a:srgbClr val="106861"/>
                </a:solidFill>
                <a:latin typeface="Open Sauce Bold"/>
                <a:ea typeface="Open Sauce Bold"/>
                <a:cs typeface="Open Sauce Bold"/>
                <a:sym typeface="Open Sauce Bold"/>
              </a:rPr>
              <a:t>2. Solar-Powered Deployment</a:t>
            </a:r>
          </a:p>
        </p:txBody>
      </p:sp>
      <p:sp>
        <p:nvSpPr>
          <p:cNvPr id="9" name="TextBox 9"/>
          <p:cNvSpPr txBox="1"/>
          <p:nvPr/>
        </p:nvSpPr>
        <p:spPr>
          <a:xfrm>
            <a:off x="1225019" y="4215556"/>
            <a:ext cx="20633229" cy="1632585"/>
          </a:xfrm>
          <a:prstGeom prst="rect">
            <a:avLst/>
          </a:prstGeom>
        </p:spPr>
        <p:txBody>
          <a:bodyPr lIns="0" tIns="0" rIns="0" bIns="0" rtlCol="0" anchor="t">
            <a:spAutoFit/>
          </a:bodyPr>
          <a:lstStyle/>
          <a:p>
            <a:pPr marL="626111" lvl="1" indent="-313055" algn="l">
              <a:lnSpc>
                <a:spcPts val="4350"/>
              </a:lnSpc>
              <a:buFont typeface="Arial"/>
              <a:buChar char="•"/>
            </a:pPr>
            <a:r>
              <a:rPr lang="en-US" sz="2900">
                <a:solidFill>
                  <a:srgbClr val="343432"/>
                </a:solidFill>
                <a:latin typeface="Open Sauce"/>
                <a:ea typeface="Open Sauce"/>
                <a:cs typeface="Open Sauce"/>
                <a:sym typeface="Open Sauce"/>
              </a:rPr>
              <a:t>Replace batteries with solar panels for sustainable power.</a:t>
            </a:r>
          </a:p>
          <a:p>
            <a:pPr marL="626111" lvl="1" indent="-313055" algn="l">
              <a:lnSpc>
                <a:spcPts val="4350"/>
              </a:lnSpc>
              <a:buFont typeface="Arial"/>
              <a:buChar char="•"/>
            </a:pPr>
            <a:r>
              <a:rPr lang="en-US" sz="2900">
                <a:solidFill>
                  <a:srgbClr val="343432"/>
                </a:solidFill>
                <a:latin typeface="Open Sauce"/>
                <a:ea typeface="Open Sauce"/>
                <a:cs typeface="Open Sauce"/>
                <a:sym typeface="Open Sauce"/>
              </a:rPr>
              <a:t>Ensure uninterrupted operation in remote areas.</a:t>
            </a:r>
          </a:p>
          <a:p>
            <a:pPr marL="0" lvl="0" indent="0" algn="l">
              <a:lnSpc>
                <a:spcPts val="4350"/>
              </a:lnSpc>
            </a:pPr>
            <a:endParaRPr lang="en-US" sz="2900">
              <a:solidFill>
                <a:srgbClr val="343432"/>
              </a:solidFill>
              <a:latin typeface="Open Sauce"/>
              <a:ea typeface="Open Sauce"/>
              <a:cs typeface="Open Sauce"/>
              <a:sym typeface="Open Sauce"/>
            </a:endParaRPr>
          </a:p>
        </p:txBody>
      </p:sp>
      <p:sp>
        <p:nvSpPr>
          <p:cNvPr id="10" name="TextBox 10"/>
          <p:cNvSpPr txBox="1"/>
          <p:nvPr/>
        </p:nvSpPr>
        <p:spPr>
          <a:xfrm>
            <a:off x="1225019" y="5543889"/>
            <a:ext cx="19252257" cy="497840"/>
          </a:xfrm>
          <a:prstGeom prst="rect">
            <a:avLst/>
          </a:prstGeom>
        </p:spPr>
        <p:txBody>
          <a:bodyPr lIns="0" tIns="0" rIns="0" bIns="0" rtlCol="0" anchor="t">
            <a:spAutoFit/>
          </a:bodyPr>
          <a:lstStyle/>
          <a:p>
            <a:pPr marL="0" lvl="0" indent="0" algn="l">
              <a:lnSpc>
                <a:spcPts val="4060"/>
              </a:lnSpc>
              <a:spcBef>
                <a:spcPct val="0"/>
              </a:spcBef>
            </a:pPr>
            <a:r>
              <a:rPr lang="en-US" sz="2900" b="1" spc="-58">
                <a:solidFill>
                  <a:srgbClr val="106861"/>
                </a:solidFill>
                <a:latin typeface="Open Sauce Bold"/>
                <a:ea typeface="Open Sauce Bold"/>
                <a:cs typeface="Open Sauce Bold"/>
                <a:sym typeface="Open Sauce Bold"/>
              </a:rPr>
              <a:t>3. Web Dashboard Integration</a:t>
            </a:r>
          </a:p>
        </p:txBody>
      </p:sp>
      <p:sp>
        <p:nvSpPr>
          <p:cNvPr id="11" name="TextBox 11"/>
          <p:cNvSpPr txBox="1"/>
          <p:nvPr/>
        </p:nvSpPr>
        <p:spPr>
          <a:xfrm>
            <a:off x="1225019" y="6177253"/>
            <a:ext cx="17388841" cy="1632585"/>
          </a:xfrm>
          <a:prstGeom prst="rect">
            <a:avLst/>
          </a:prstGeom>
        </p:spPr>
        <p:txBody>
          <a:bodyPr lIns="0" tIns="0" rIns="0" bIns="0" rtlCol="0" anchor="t">
            <a:spAutoFit/>
          </a:bodyPr>
          <a:lstStyle/>
          <a:p>
            <a:pPr marL="626111" lvl="1" indent="-313055" algn="l">
              <a:lnSpc>
                <a:spcPts val="4350"/>
              </a:lnSpc>
              <a:buFont typeface="Arial"/>
              <a:buChar char="•"/>
            </a:pPr>
            <a:r>
              <a:rPr lang="en-US" sz="2900">
                <a:solidFill>
                  <a:srgbClr val="343432"/>
                </a:solidFill>
                <a:latin typeface="Open Sauce"/>
                <a:ea typeface="Open Sauce"/>
                <a:cs typeface="Open Sauce"/>
                <a:sym typeface="Open Sauce"/>
              </a:rPr>
              <a:t>Develop a centralized platform for large-scale farm monitoring.</a:t>
            </a:r>
          </a:p>
          <a:p>
            <a:pPr marL="626111" lvl="1" indent="-313055" algn="l">
              <a:lnSpc>
                <a:spcPts val="4350"/>
              </a:lnSpc>
              <a:buFont typeface="Arial"/>
              <a:buChar char="•"/>
            </a:pPr>
            <a:r>
              <a:rPr lang="en-US" sz="2900">
                <a:solidFill>
                  <a:srgbClr val="343432"/>
                </a:solidFill>
                <a:latin typeface="Open Sauce"/>
                <a:ea typeface="Open Sauce"/>
                <a:cs typeface="Open Sauce"/>
                <a:sym typeface="Open Sauce"/>
              </a:rPr>
              <a:t>Real-time access via desktop and mobile.</a:t>
            </a:r>
          </a:p>
          <a:p>
            <a:pPr marL="0" lvl="0" indent="0" algn="l">
              <a:lnSpc>
                <a:spcPts val="4350"/>
              </a:lnSpc>
            </a:pPr>
            <a:endParaRPr lang="en-US" sz="2900">
              <a:solidFill>
                <a:srgbClr val="343432"/>
              </a:solidFill>
              <a:latin typeface="Open Sauce"/>
              <a:ea typeface="Open Sauce"/>
              <a:cs typeface="Open Sauce"/>
              <a:sym typeface="Open Sauce"/>
            </a:endParaRPr>
          </a:p>
        </p:txBody>
      </p:sp>
      <p:sp>
        <p:nvSpPr>
          <p:cNvPr id="12" name="TextBox 12"/>
          <p:cNvSpPr txBox="1"/>
          <p:nvPr/>
        </p:nvSpPr>
        <p:spPr>
          <a:xfrm>
            <a:off x="1225019" y="7518104"/>
            <a:ext cx="19252257" cy="497840"/>
          </a:xfrm>
          <a:prstGeom prst="rect">
            <a:avLst/>
          </a:prstGeom>
        </p:spPr>
        <p:txBody>
          <a:bodyPr lIns="0" tIns="0" rIns="0" bIns="0" rtlCol="0" anchor="t">
            <a:spAutoFit/>
          </a:bodyPr>
          <a:lstStyle/>
          <a:p>
            <a:pPr marL="0" lvl="0" indent="0" algn="l">
              <a:lnSpc>
                <a:spcPts val="4060"/>
              </a:lnSpc>
              <a:spcBef>
                <a:spcPct val="0"/>
              </a:spcBef>
            </a:pPr>
            <a:r>
              <a:rPr lang="en-US" sz="2900" b="1" spc="-58">
                <a:solidFill>
                  <a:srgbClr val="106861"/>
                </a:solidFill>
                <a:latin typeface="Open Sauce Bold"/>
                <a:ea typeface="Open Sauce Bold"/>
                <a:cs typeface="Open Sauce Bold"/>
                <a:sym typeface="Open Sauce Bold"/>
              </a:rPr>
              <a:t>4. Expandable Sensor Network</a:t>
            </a:r>
          </a:p>
        </p:txBody>
      </p:sp>
      <p:sp>
        <p:nvSpPr>
          <p:cNvPr id="13" name="TextBox 13"/>
          <p:cNvSpPr txBox="1"/>
          <p:nvPr/>
        </p:nvSpPr>
        <p:spPr>
          <a:xfrm>
            <a:off x="1225019" y="8015191"/>
            <a:ext cx="16308692" cy="2185035"/>
          </a:xfrm>
          <a:prstGeom prst="rect">
            <a:avLst/>
          </a:prstGeom>
        </p:spPr>
        <p:txBody>
          <a:bodyPr lIns="0" tIns="0" rIns="0" bIns="0" rtlCol="0" anchor="t">
            <a:spAutoFit/>
          </a:bodyPr>
          <a:lstStyle/>
          <a:p>
            <a:pPr marL="626111" lvl="1" indent="-313055" algn="l">
              <a:lnSpc>
                <a:spcPts val="4350"/>
              </a:lnSpc>
              <a:buFont typeface="Arial"/>
              <a:buChar char="•"/>
            </a:pPr>
            <a:r>
              <a:rPr lang="en-US" sz="2900">
                <a:solidFill>
                  <a:srgbClr val="343432"/>
                </a:solidFill>
                <a:latin typeface="Open Sauce"/>
                <a:ea typeface="Open Sauce"/>
                <a:cs typeface="Open Sauce"/>
                <a:sym typeface="Open Sauce"/>
              </a:rPr>
              <a:t>Add sensors for:</a:t>
            </a:r>
          </a:p>
          <a:p>
            <a:pPr algn="l">
              <a:lnSpc>
                <a:spcPts val="4350"/>
              </a:lnSpc>
            </a:pPr>
            <a:r>
              <a:rPr lang="en-US" sz="2900">
                <a:solidFill>
                  <a:srgbClr val="343432"/>
                </a:solidFill>
                <a:latin typeface="Open Sauce"/>
                <a:ea typeface="Open Sauce"/>
                <a:cs typeface="Open Sauce"/>
                <a:sym typeface="Open Sauce"/>
              </a:rPr>
              <a:t>      Soil pH, light intensity, rainfall, CO₂</a:t>
            </a:r>
          </a:p>
          <a:p>
            <a:pPr marL="626111" lvl="1" indent="-313055" algn="l">
              <a:lnSpc>
                <a:spcPts val="4350"/>
              </a:lnSpc>
              <a:buFont typeface="Arial"/>
              <a:buChar char="•"/>
            </a:pPr>
            <a:r>
              <a:rPr lang="en-US" sz="2900">
                <a:solidFill>
                  <a:srgbClr val="343432"/>
                </a:solidFill>
                <a:latin typeface="Open Sauce"/>
                <a:ea typeface="Open Sauce"/>
                <a:cs typeface="Open Sauce"/>
                <a:sym typeface="Open Sauce"/>
              </a:rPr>
              <a:t>Enable a more complete picture of field conditions.</a:t>
            </a:r>
          </a:p>
          <a:p>
            <a:pPr marL="0" lvl="0" indent="0" algn="l">
              <a:lnSpc>
                <a:spcPts val="4350"/>
              </a:lnSpc>
            </a:pPr>
            <a:endParaRPr lang="en-US" sz="2900">
              <a:solidFill>
                <a:srgbClr val="343432"/>
              </a:solidFill>
              <a:latin typeface="Open Sauce"/>
              <a:ea typeface="Open Sauce"/>
              <a:cs typeface="Open Sauce"/>
              <a:sym typeface="Open Sauc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46687" y="1315403"/>
            <a:ext cx="14460708" cy="7656195"/>
            <a:chOff x="0" y="0"/>
            <a:chExt cx="10984014" cy="5815465"/>
          </a:xfrm>
        </p:grpSpPr>
        <p:sp>
          <p:nvSpPr>
            <p:cNvPr id="3" name="Freeform 3"/>
            <p:cNvSpPr/>
            <p:nvPr/>
          </p:nvSpPr>
          <p:spPr>
            <a:xfrm>
              <a:off x="0" y="0"/>
              <a:ext cx="10984014" cy="5815466"/>
            </a:xfrm>
            <a:custGeom>
              <a:avLst/>
              <a:gdLst/>
              <a:ahLst/>
              <a:cxnLst/>
              <a:rect l="l" t="t" r="r" b="b"/>
              <a:pathLst>
                <a:path w="10984014" h="5815466">
                  <a:moveTo>
                    <a:pt x="21950" y="0"/>
                  </a:moveTo>
                  <a:lnTo>
                    <a:pt x="10962063" y="0"/>
                  </a:lnTo>
                  <a:cubicBezTo>
                    <a:pt x="10967886" y="0"/>
                    <a:pt x="10973468" y="2313"/>
                    <a:pt x="10977585" y="6429"/>
                  </a:cubicBezTo>
                  <a:cubicBezTo>
                    <a:pt x="10981702" y="10546"/>
                    <a:pt x="10984014" y="16129"/>
                    <a:pt x="10984014" y="21950"/>
                  </a:cubicBezTo>
                  <a:lnTo>
                    <a:pt x="10984014" y="5793515"/>
                  </a:lnTo>
                  <a:cubicBezTo>
                    <a:pt x="10984014" y="5805638"/>
                    <a:pt x="10974187" y="5815466"/>
                    <a:pt x="10962063" y="5815466"/>
                  </a:cubicBezTo>
                  <a:lnTo>
                    <a:pt x="21950" y="5815466"/>
                  </a:lnTo>
                  <a:cubicBezTo>
                    <a:pt x="9828" y="5815466"/>
                    <a:pt x="0" y="5805638"/>
                    <a:pt x="0" y="5793515"/>
                  </a:cubicBezTo>
                  <a:lnTo>
                    <a:pt x="0" y="21950"/>
                  </a:lnTo>
                  <a:cubicBezTo>
                    <a:pt x="0" y="9828"/>
                    <a:pt x="9828" y="0"/>
                    <a:pt x="21950" y="0"/>
                  </a:cubicBezTo>
                  <a:close/>
                </a:path>
              </a:pathLst>
            </a:custGeom>
            <a:solidFill>
              <a:srgbClr val="106861"/>
            </a:solidFill>
            <a:ln cap="rnd">
              <a:noFill/>
              <a:prstDash val="solid"/>
              <a:round/>
            </a:ln>
          </p:spPr>
        </p:sp>
        <p:sp>
          <p:nvSpPr>
            <p:cNvPr id="4" name="TextBox 4"/>
            <p:cNvSpPr txBox="1"/>
            <p:nvPr/>
          </p:nvSpPr>
          <p:spPr>
            <a:xfrm>
              <a:off x="0" y="-123825"/>
              <a:ext cx="10984014" cy="5939290"/>
            </a:xfrm>
            <a:prstGeom prst="rect">
              <a:avLst/>
            </a:prstGeom>
          </p:spPr>
          <p:txBody>
            <a:bodyPr lIns="0" tIns="0" rIns="0" bIns="0" rtlCol="0" anchor="ctr"/>
            <a:lstStyle/>
            <a:p>
              <a:pPr marL="0" lvl="0" indent="0" algn="ctr">
                <a:lnSpc>
                  <a:spcPts val="9935"/>
                </a:lnSpc>
                <a:spcBef>
                  <a:spcPct val="0"/>
                </a:spcBef>
              </a:pPr>
              <a:r>
                <a:rPr lang="en-US" sz="7199" b="1" i="1">
                  <a:solidFill>
                    <a:srgbClr val="FFFFFF"/>
                  </a:solidFill>
                  <a:latin typeface="Open Sauce Bold Italics"/>
                  <a:ea typeface="Open Sauce Bold Italics"/>
                  <a:cs typeface="Open Sauce Bold Italics"/>
                  <a:sym typeface="Open Sauce Bold Italics"/>
                </a:rPr>
                <a:t>THANK YOU</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rot="-10800000">
            <a:off x="2778327" y="7417124"/>
            <a:ext cx="12710840" cy="1184047"/>
          </a:xfrm>
          <a:custGeom>
            <a:avLst/>
            <a:gdLst/>
            <a:ahLst/>
            <a:cxnLst/>
            <a:rect l="l" t="t" r="r" b="b"/>
            <a:pathLst>
              <a:path w="12710840" h="1184047">
                <a:moveTo>
                  <a:pt x="0" y="0"/>
                </a:moveTo>
                <a:lnTo>
                  <a:pt x="12710840" y="0"/>
                </a:lnTo>
                <a:lnTo>
                  <a:pt x="12710840" y="1184046"/>
                </a:lnTo>
                <a:lnTo>
                  <a:pt x="0" y="1184046"/>
                </a:lnTo>
                <a:lnTo>
                  <a:pt x="0" y="0"/>
                </a:lnTo>
                <a:close/>
              </a:path>
            </a:pathLst>
          </a:custGeom>
          <a:blipFill>
            <a:blip r:embed="rId2">
              <a:alphaModFix amt="72000"/>
            </a:blip>
            <a:stretch>
              <a:fillRect b="-208633"/>
            </a:stretch>
          </a:blipFill>
        </p:spPr>
      </p:sp>
      <p:grpSp>
        <p:nvGrpSpPr>
          <p:cNvPr id="3" name="Group 3"/>
          <p:cNvGrpSpPr/>
          <p:nvPr/>
        </p:nvGrpSpPr>
        <p:grpSpPr>
          <a:xfrm>
            <a:off x="0" y="0"/>
            <a:ext cx="18288000" cy="4491629"/>
            <a:chOff x="0" y="0"/>
            <a:chExt cx="4816593" cy="1182980"/>
          </a:xfrm>
        </p:grpSpPr>
        <p:sp>
          <p:nvSpPr>
            <p:cNvPr id="4" name="Freeform 4"/>
            <p:cNvSpPr/>
            <p:nvPr/>
          </p:nvSpPr>
          <p:spPr>
            <a:xfrm>
              <a:off x="0" y="0"/>
              <a:ext cx="4816592" cy="1182980"/>
            </a:xfrm>
            <a:custGeom>
              <a:avLst/>
              <a:gdLst/>
              <a:ahLst/>
              <a:cxnLst/>
              <a:rect l="l" t="t" r="r" b="b"/>
              <a:pathLst>
                <a:path w="4816592" h="1182980">
                  <a:moveTo>
                    <a:pt x="0" y="0"/>
                  </a:moveTo>
                  <a:lnTo>
                    <a:pt x="4816592" y="0"/>
                  </a:lnTo>
                  <a:lnTo>
                    <a:pt x="4816592" y="1182980"/>
                  </a:lnTo>
                  <a:lnTo>
                    <a:pt x="0" y="1182980"/>
                  </a:lnTo>
                  <a:close/>
                </a:path>
              </a:pathLst>
            </a:custGeom>
            <a:solidFill>
              <a:srgbClr val="106861"/>
            </a:solidFill>
            <a:ln cap="sq">
              <a:noFill/>
              <a:prstDash val="solid"/>
              <a:miter/>
            </a:ln>
          </p:spPr>
        </p:sp>
        <p:sp>
          <p:nvSpPr>
            <p:cNvPr id="5" name="TextBox 5"/>
            <p:cNvSpPr txBox="1"/>
            <p:nvPr/>
          </p:nvSpPr>
          <p:spPr>
            <a:xfrm>
              <a:off x="0" y="-19050"/>
              <a:ext cx="4816593" cy="1202030"/>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6" name="Group 6"/>
          <p:cNvGrpSpPr/>
          <p:nvPr/>
        </p:nvGrpSpPr>
        <p:grpSpPr>
          <a:xfrm>
            <a:off x="16113923" y="9258300"/>
            <a:ext cx="327444" cy="32744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23D33"/>
            </a:solidFill>
            <a:ln cap="sq">
              <a:noFill/>
              <a:prstDash val="solid"/>
              <a:miter/>
            </a:ln>
          </p:spPr>
        </p:sp>
        <p:sp>
          <p:nvSpPr>
            <p:cNvPr id="8" name="TextBox 8"/>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9" name="Group 9"/>
          <p:cNvGrpSpPr/>
          <p:nvPr/>
        </p:nvGrpSpPr>
        <p:grpSpPr>
          <a:xfrm>
            <a:off x="15648108" y="9258300"/>
            <a:ext cx="327444" cy="32744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23D33"/>
            </a:solidFill>
            <a:ln cap="sq">
              <a:noFill/>
              <a:prstDash val="solid"/>
              <a:miter/>
            </a:ln>
          </p:spPr>
        </p:sp>
        <p:sp>
          <p:nvSpPr>
            <p:cNvPr id="11" name="TextBox 11"/>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12" name="Group 12"/>
          <p:cNvGrpSpPr/>
          <p:nvPr/>
        </p:nvGrpSpPr>
        <p:grpSpPr>
          <a:xfrm>
            <a:off x="15161723" y="9258300"/>
            <a:ext cx="327444" cy="327444"/>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23D33"/>
            </a:solidFill>
            <a:ln cap="sq">
              <a:noFill/>
              <a:prstDash val="solid"/>
              <a:miter/>
            </a:ln>
          </p:spPr>
        </p:sp>
        <p:sp>
          <p:nvSpPr>
            <p:cNvPr id="14" name="TextBox 14"/>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15" name="Freeform 15"/>
          <p:cNvSpPr/>
          <p:nvPr/>
        </p:nvSpPr>
        <p:spPr>
          <a:xfrm>
            <a:off x="4368179" y="3147840"/>
            <a:ext cx="9551641" cy="3991320"/>
          </a:xfrm>
          <a:custGeom>
            <a:avLst/>
            <a:gdLst/>
            <a:ahLst/>
            <a:cxnLst/>
            <a:rect l="l" t="t" r="r" b="b"/>
            <a:pathLst>
              <a:path w="9551641" h="3991320">
                <a:moveTo>
                  <a:pt x="0" y="0"/>
                </a:moveTo>
                <a:lnTo>
                  <a:pt x="9551642" y="0"/>
                </a:lnTo>
                <a:lnTo>
                  <a:pt x="9551642" y="3991320"/>
                </a:lnTo>
                <a:lnTo>
                  <a:pt x="0" y="3991320"/>
                </a:lnTo>
                <a:lnTo>
                  <a:pt x="0" y="0"/>
                </a:lnTo>
                <a:close/>
              </a:path>
            </a:pathLst>
          </a:custGeom>
          <a:blipFill>
            <a:blip r:embed="rId3"/>
            <a:stretch>
              <a:fillRect/>
            </a:stretch>
          </a:blipFill>
        </p:spPr>
      </p:sp>
      <p:sp>
        <p:nvSpPr>
          <p:cNvPr id="16" name="Freeform 16"/>
          <p:cNvSpPr/>
          <p:nvPr/>
        </p:nvSpPr>
        <p:spPr>
          <a:xfrm>
            <a:off x="0" y="-204616"/>
            <a:ext cx="19754700" cy="4900862"/>
          </a:xfrm>
          <a:custGeom>
            <a:avLst/>
            <a:gdLst/>
            <a:ahLst/>
            <a:cxnLst/>
            <a:rect l="l" t="t" r="r" b="b"/>
            <a:pathLst>
              <a:path w="19754700" h="4900862">
                <a:moveTo>
                  <a:pt x="0" y="0"/>
                </a:moveTo>
                <a:lnTo>
                  <a:pt x="19754700" y="0"/>
                </a:lnTo>
                <a:lnTo>
                  <a:pt x="19754700" y="4900861"/>
                </a:lnTo>
                <a:lnTo>
                  <a:pt x="0" y="4900861"/>
                </a:lnTo>
                <a:lnTo>
                  <a:pt x="0" y="0"/>
                </a:lnTo>
                <a:close/>
              </a:path>
            </a:pathLst>
          </a:custGeom>
          <a:blipFill>
            <a:blip r:embed="rId4"/>
            <a:stretch>
              <a:fillRect t="-84117" b="-84117"/>
            </a:stretch>
          </a:blipFill>
        </p:spPr>
      </p:sp>
      <p:grpSp>
        <p:nvGrpSpPr>
          <p:cNvPr id="17" name="Group 17"/>
          <p:cNvGrpSpPr/>
          <p:nvPr/>
        </p:nvGrpSpPr>
        <p:grpSpPr>
          <a:xfrm>
            <a:off x="1720986" y="2693085"/>
            <a:ext cx="14846027" cy="6892660"/>
            <a:chOff x="0" y="0"/>
            <a:chExt cx="3910065" cy="1815351"/>
          </a:xfrm>
        </p:grpSpPr>
        <p:sp>
          <p:nvSpPr>
            <p:cNvPr id="18" name="Freeform 18"/>
            <p:cNvSpPr/>
            <p:nvPr/>
          </p:nvSpPr>
          <p:spPr>
            <a:xfrm>
              <a:off x="0" y="0"/>
              <a:ext cx="3910065" cy="1815351"/>
            </a:xfrm>
            <a:custGeom>
              <a:avLst/>
              <a:gdLst/>
              <a:ahLst/>
              <a:cxnLst/>
              <a:rect l="l" t="t" r="r" b="b"/>
              <a:pathLst>
                <a:path w="3910065" h="1815351">
                  <a:moveTo>
                    <a:pt x="13037" y="0"/>
                  </a:moveTo>
                  <a:lnTo>
                    <a:pt x="3897028" y="0"/>
                  </a:lnTo>
                  <a:cubicBezTo>
                    <a:pt x="3904228" y="0"/>
                    <a:pt x="3910065" y="5837"/>
                    <a:pt x="3910065" y="13037"/>
                  </a:cubicBezTo>
                  <a:lnTo>
                    <a:pt x="3910065" y="1802314"/>
                  </a:lnTo>
                  <a:cubicBezTo>
                    <a:pt x="3910065" y="1805771"/>
                    <a:pt x="3908691" y="1809087"/>
                    <a:pt x="3906246" y="1811532"/>
                  </a:cubicBezTo>
                  <a:cubicBezTo>
                    <a:pt x="3903802" y="1813977"/>
                    <a:pt x="3900486" y="1815351"/>
                    <a:pt x="3897028" y="1815351"/>
                  </a:cubicBezTo>
                  <a:lnTo>
                    <a:pt x="13037" y="1815351"/>
                  </a:lnTo>
                  <a:cubicBezTo>
                    <a:pt x="9579" y="1815351"/>
                    <a:pt x="6263" y="1813977"/>
                    <a:pt x="3818" y="1811532"/>
                  </a:cubicBezTo>
                  <a:cubicBezTo>
                    <a:pt x="1374" y="1809087"/>
                    <a:pt x="0" y="1805771"/>
                    <a:pt x="0" y="1802314"/>
                  </a:cubicBezTo>
                  <a:lnTo>
                    <a:pt x="0" y="13037"/>
                  </a:lnTo>
                  <a:cubicBezTo>
                    <a:pt x="0" y="9579"/>
                    <a:pt x="1374" y="6263"/>
                    <a:pt x="3818" y="3818"/>
                  </a:cubicBezTo>
                  <a:cubicBezTo>
                    <a:pt x="6263" y="1374"/>
                    <a:pt x="9579" y="0"/>
                    <a:pt x="13037" y="0"/>
                  </a:cubicBezTo>
                  <a:close/>
                </a:path>
              </a:pathLst>
            </a:custGeom>
            <a:solidFill>
              <a:srgbClr val="106861"/>
            </a:solidFill>
            <a:ln cap="rnd">
              <a:noFill/>
              <a:prstDash val="solid"/>
              <a:round/>
            </a:ln>
          </p:spPr>
        </p:sp>
        <p:sp>
          <p:nvSpPr>
            <p:cNvPr id="19" name="TextBox 19"/>
            <p:cNvSpPr txBox="1"/>
            <p:nvPr/>
          </p:nvSpPr>
          <p:spPr>
            <a:xfrm>
              <a:off x="0" y="-19050"/>
              <a:ext cx="3910065" cy="1834401"/>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20" name="TextBox 20"/>
          <p:cNvSpPr txBox="1"/>
          <p:nvPr/>
        </p:nvSpPr>
        <p:spPr>
          <a:xfrm>
            <a:off x="4136915" y="3024015"/>
            <a:ext cx="10014171" cy="2174923"/>
          </a:xfrm>
          <a:prstGeom prst="rect">
            <a:avLst/>
          </a:prstGeom>
        </p:spPr>
        <p:txBody>
          <a:bodyPr lIns="0" tIns="0" rIns="0" bIns="0" rtlCol="0" anchor="t">
            <a:spAutoFit/>
          </a:bodyPr>
          <a:lstStyle/>
          <a:p>
            <a:pPr marL="0" lvl="0" indent="0" algn="ctr">
              <a:lnSpc>
                <a:spcPts val="8742"/>
              </a:lnSpc>
              <a:spcBef>
                <a:spcPct val="0"/>
              </a:spcBef>
            </a:pPr>
            <a:r>
              <a:rPr lang="en-US" sz="6244" b="1" spc="-124">
                <a:solidFill>
                  <a:srgbClr val="FDFBFB"/>
                </a:solidFill>
                <a:latin typeface="Open Sauce Bold"/>
                <a:ea typeface="Open Sauce Bold"/>
                <a:cs typeface="Open Sauce Bold"/>
                <a:sym typeface="Open Sauce Bold"/>
              </a:rPr>
              <a:t>Need for Smart Farming - THE MOTIVATION</a:t>
            </a:r>
          </a:p>
        </p:txBody>
      </p:sp>
      <p:sp>
        <p:nvSpPr>
          <p:cNvPr id="21" name="TextBox 21"/>
          <p:cNvSpPr txBox="1"/>
          <p:nvPr/>
        </p:nvSpPr>
        <p:spPr>
          <a:xfrm>
            <a:off x="2391883" y="5691723"/>
            <a:ext cx="13885762" cy="2542525"/>
          </a:xfrm>
          <a:prstGeom prst="rect">
            <a:avLst/>
          </a:prstGeom>
        </p:spPr>
        <p:txBody>
          <a:bodyPr lIns="0" tIns="0" rIns="0" bIns="0" rtlCol="0" anchor="t">
            <a:spAutoFit/>
          </a:bodyPr>
          <a:lstStyle/>
          <a:p>
            <a:pPr marL="670114" lvl="1" indent="-335057" algn="l">
              <a:lnSpc>
                <a:spcPts val="4034"/>
              </a:lnSpc>
              <a:buFont typeface="Arial"/>
              <a:buChar char="•"/>
            </a:pPr>
            <a:r>
              <a:rPr lang="en-US" sz="3103">
                <a:solidFill>
                  <a:srgbClr val="FDFBFB"/>
                </a:solidFill>
                <a:latin typeface="Open Sauce"/>
                <a:ea typeface="Open Sauce"/>
                <a:cs typeface="Open Sauce"/>
                <a:sym typeface="Open Sauce"/>
              </a:rPr>
              <a:t>Traditional farming relies on manual soil inspection</a:t>
            </a:r>
          </a:p>
          <a:p>
            <a:pPr marL="670114" lvl="1" indent="-335057" algn="l">
              <a:lnSpc>
                <a:spcPts val="4034"/>
              </a:lnSpc>
              <a:buFont typeface="Arial"/>
              <a:buChar char="•"/>
            </a:pPr>
            <a:r>
              <a:rPr lang="en-US" sz="3103">
                <a:solidFill>
                  <a:srgbClr val="FDFBFB"/>
                </a:solidFill>
                <a:latin typeface="Open Sauce"/>
                <a:ea typeface="Open Sauce"/>
                <a:cs typeface="Open Sauce"/>
                <a:sym typeface="Open Sauce"/>
              </a:rPr>
              <a:t>Leads to inefficient irrigation and water wastage</a:t>
            </a:r>
          </a:p>
          <a:p>
            <a:pPr marL="670114" lvl="1" indent="-335057" algn="l">
              <a:lnSpc>
                <a:spcPts val="4034"/>
              </a:lnSpc>
              <a:buFont typeface="Arial"/>
              <a:buChar char="•"/>
            </a:pPr>
            <a:r>
              <a:rPr lang="en-US" sz="3103">
                <a:solidFill>
                  <a:srgbClr val="FDFBFB"/>
                </a:solidFill>
                <a:latin typeface="Open Sauce"/>
                <a:ea typeface="Open Sauce"/>
                <a:cs typeface="Open Sauce"/>
                <a:sym typeface="Open Sauce"/>
              </a:rPr>
              <a:t>Large farms have variable conditions across different zones</a:t>
            </a:r>
          </a:p>
          <a:p>
            <a:pPr marL="670114" lvl="1" indent="-335057" algn="l">
              <a:lnSpc>
                <a:spcPts val="4034"/>
              </a:lnSpc>
              <a:buFont typeface="Arial"/>
              <a:buChar char="•"/>
            </a:pPr>
            <a:r>
              <a:rPr lang="en-US" sz="3103">
                <a:solidFill>
                  <a:srgbClr val="FDFBFB"/>
                </a:solidFill>
                <a:latin typeface="Open Sauce"/>
                <a:ea typeface="Open Sauce"/>
                <a:cs typeface="Open Sauce"/>
                <a:sym typeface="Open Sauce"/>
              </a:rPr>
              <a:t>Rural areas lack reliable internet and power</a:t>
            </a:r>
          </a:p>
          <a:p>
            <a:pPr marL="670114" lvl="1" indent="-335057" algn="l">
              <a:lnSpc>
                <a:spcPts val="4034"/>
              </a:lnSpc>
              <a:buFont typeface="Arial"/>
              <a:buChar char="•"/>
            </a:pPr>
            <a:r>
              <a:rPr lang="en-US" sz="3103">
                <a:solidFill>
                  <a:srgbClr val="FDFBFB"/>
                </a:solidFill>
                <a:latin typeface="Open Sauce"/>
                <a:ea typeface="Open Sauce"/>
                <a:cs typeface="Open Sauce"/>
                <a:sym typeface="Open Sauce"/>
              </a:rPr>
              <a:t>Need for affordable, power-efficient, and remote monitoring solutions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11997126" y="-510456"/>
            <a:ext cx="6792128" cy="11772679"/>
            <a:chOff x="0" y="0"/>
            <a:chExt cx="1646614" cy="2854048"/>
          </a:xfrm>
        </p:grpSpPr>
        <p:sp>
          <p:nvSpPr>
            <p:cNvPr id="3" name="Freeform 3"/>
            <p:cNvSpPr/>
            <p:nvPr/>
          </p:nvSpPr>
          <p:spPr>
            <a:xfrm>
              <a:off x="0" y="0"/>
              <a:ext cx="1646614" cy="2854048"/>
            </a:xfrm>
            <a:custGeom>
              <a:avLst/>
              <a:gdLst/>
              <a:ahLst/>
              <a:cxnLst/>
              <a:rect l="l" t="t" r="r" b="b"/>
              <a:pathLst>
                <a:path w="1646614" h="2854048">
                  <a:moveTo>
                    <a:pt x="49013" y="0"/>
                  </a:moveTo>
                  <a:lnTo>
                    <a:pt x="1597601" y="0"/>
                  </a:lnTo>
                  <a:cubicBezTo>
                    <a:pt x="1610600" y="0"/>
                    <a:pt x="1623067" y="5164"/>
                    <a:pt x="1632259" y="14356"/>
                  </a:cubicBezTo>
                  <a:cubicBezTo>
                    <a:pt x="1641450" y="23547"/>
                    <a:pt x="1646614" y="36014"/>
                    <a:pt x="1646614" y="49013"/>
                  </a:cubicBezTo>
                  <a:lnTo>
                    <a:pt x="1646614" y="2805035"/>
                  </a:lnTo>
                  <a:cubicBezTo>
                    <a:pt x="1646614" y="2818034"/>
                    <a:pt x="1641450" y="2830501"/>
                    <a:pt x="1632259" y="2839692"/>
                  </a:cubicBezTo>
                  <a:cubicBezTo>
                    <a:pt x="1623067" y="2848884"/>
                    <a:pt x="1610600" y="2854048"/>
                    <a:pt x="1597601" y="2854048"/>
                  </a:cubicBezTo>
                  <a:lnTo>
                    <a:pt x="49013" y="2854048"/>
                  </a:lnTo>
                  <a:cubicBezTo>
                    <a:pt x="36014" y="2854048"/>
                    <a:pt x="23547" y="2848884"/>
                    <a:pt x="14356" y="2839692"/>
                  </a:cubicBezTo>
                  <a:cubicBezTo>
                    <a:pt x="5164" y="2830501"/>
                    <a:pt x="0" y="2818034"/>
                    <a:pt x="0" y="2805035"/>
                  </a:cubicBezTo>
                  <a:lnTo>
                    <a:pt x="0" y="49013"/>
                  </a:lnTo>
                  <a:cubicBezTo>
                    <a:pt x="0" y="36014"/>
                    <a:pt x="5164" y="23547"/>
                    <a:pt x="14356" y="14356"/>
                  </a:cubicBezTo>
                  <a:cubicBezTo>
                    <a:pt x="23547" y="5164"/>
                    <a:pt x="36014" y="0"/>
                    <a:pt x="49013" y="0"/>
                  </a:cubicBezTo>
                  <a:close/>
                </a:path>
              </a:pathLst>
            </a:custGeom>
            <a:solidFill>
              <a:srgbClr val="106861"/>
            </a:solidFill>
            <a:ln cap="rnd">
              <a:noFill/>
              <a:prstDash val="solid"/>
              <a:round/>
            </a:ln>
          </p:spPr>
        </p:sp>
        <p:sp>
          <p:nvSpPr>
            <p:cNvPr id="4" name="TextBox 4"/>
            <p:cNvSpPr txBox="1"/>
            <p:nvPr/>
          </p:nvSpPr>
          <p:spPr>
            <a:xfrm>
              <a:off x="0" y="-19050"/>
              <a:ext cx="1646614" cy="2873098"/>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5" name="Group 5"/>
          <p:cNvGrpSpPr/>
          <p:nvPr/>
        </p:nvGrpSpPr>
        <p:grpSpPr>
          <a:xfrm>
            <a:off x="11997126" y="0"/>
            <a:ext cx="6570434" cy="6811477"/>
            <a:chOff x="0" y="0"/>
            <a:chExt cx="4776377" cy="4951603"/>
          </a:xfrm>
        </p:grpSpPr>
        <p:sp>
          <p:nvSpPr>
            <p:cNvPr id="6" name="Freeform 6"/>
            <p:cNvSpPr/>
            <p:nvPr/>
          </p:nvSpPr>
          <p:spPr>
            <a:xfrm>
              <a:off x="0" y="0"/>
              <a:ext cx="4776281" cy="4979162"/>
            </a:xfrm>
            <a:custGeom>
              <a:avLst/>
              <a:gdLst/>
              <a:ahLst/>
              <a:cxnLst/>
              <a:rect l="l" t="t" r="r" b="b"/>
              <a:pathLst>
                <a:path w="4776281" h="4979162">
                  <a:moveTo>
                    <a:pt x="219713" y="0"/>
                  </a:moveTo>
                  <a:cubicBezTo>
                    <a:pt x="98871" y="0"/>
                    <a:pt x="0" y="131445"/>
                    <a:pt x="0" y="292100"/>
                  </a:cubicBezTo>
                  <a:lnTo>
                    <a:pt x="0" y="3332480"/>
                  </a:lnTo>
                  <a:cubicBezTo>
                    <a:pt x="0" y="3493135"/>
                    <a:pt x="96578" y="3652520"/>
                    <a:pt x="214650" y="3686683"/>
                  </a:cubicBezTo>
                  <a:lnTo>
                    <a:pt x="4561631" y="4944999"/>
                  </a:lnTo>
                  <a:cubicBezTo>
                    <a:pt x="4679703" y="4979162"/>
                    <a:pt x="4776281" y="4875657"/>
                    <a:pt x="4776281" y="4715002"/>
                  </a:cubicBezTo>
                  <a:lnTo>
                    <a:pt x="4776281" y="292100"/>
                  </a:lnTo>
                  <a:cubicBezTo>
                    <a:pt x="4776281" y="131445"/>
                    <a:pt x="4677410" y="0"/>
                    <a:pt x="4556568" y="0"/>
                  </a:cubicBezTo>
                  <a:lnTo>
                    <a:pt x="219713" y="0"/>
                  </a:lnTo>
                  <a:close/>
                </a:path>
              </a:pathLst>
            </a:custGeom>
            <a:blipFill>
              <a:blip r:embed="rId2"/>
              <a:stretch>
                <a:fillRect r="-86604"/>
              </a:stretch>
            </a:blipFill>
          </p:spPr>
        </p:sp>
      </p:grpSp>
      <p:sp>
        <p:nvSpPr>
          <p:cNvPr id="7" name="Freeform 7"/>
          <p:cNvSpPr/>
          <p:nvPr/>
        </p:nvSpPr>
        <p:spPr>
          <a:xfrm>
            <a:off x="10334905" y="5642237"/>
            <a:ext cx="2264637" cy="1659361"/>
          </a:xfrm>
          <a:custGeom>
            <a:avLst/>
            <a:gdLst/>
            <a:ahLst/>
            <a:cxnLst/>
            <a:rect l="l" t="t" r="r" b="b"/>
            <a:pathLst>
              <a:path w="2264637" h="1659361">
                <a:moveTo>
                  <a:pt x="0" y="0"/>
                </a:moveTo>
                <a:lnTo>
                  <a:pt x="2264637" y="0"/>
                </a:lnTo>
                <a:lnTo>
                  <a:pt x="2264637" y="1659362"/>
                </a:lnTo>
                <a:lnTo>
                  <a:pt x="0" y="1659362"/>
                </a:lnTo>
                <a:lnTo>
                  <a:pt x="0" y="0"/>
                </a:lnTo>
                <a:close/>
              </a:path>
            </a:pathLst>
          </a:custGeom>
          <a:blipFill>
            <a:blip r:embed="rId3">
              <a:alphaModFix amt="15000"/>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2324445" y="575898"/>
            <a:ext cx="7256723" cy="819879"/>
          </a:xfrm>
          <a:prstGeom prst="rect">
            <a:avLst/>
          </a:prstGeom>
        </p:spPr>
        <p:txBody>
          <a:bodyPr lIns="0" tIns="0" rIns="0" bIns="0" rtlCol="0" anchor="t">
            <a:spAutoFit/>
          </a:bodyPr>
          <a:lstStyle/>
          <a:p>
            <a:pPr marL="0" lvl="0" indent="0" algn="l">
              <a:lnSpc>
                <a:spcPts val="6784"/>
              </a:lnSpc>
              <a:spcBef>
                <a:spcPct val="0"/>
              </a:spcBef>
            </a:pPr>
            <a:r>
              <a:rPr lang="en-US" sz="4846" b="1" spc="-96">
                <a:solidFill>
                  <a:srgbClr val="191919"/>
                </a:solidFill>
                <a:latin typeface="Open Sauce Bold"/>
                <a:ea typeface="Open Sauce Bold"/>
                <a:cs typeface="Open Sauce Bold"/>
                <a:sym typeface="Open Sauce Bold"/>
              </a:rPr>
              <a:t>Objective of the Project</a:t>
            </a:r>
          </a:p>
        </p:txBody>
      </p:sp>
      <p:sp>
        <p:nvSpPr>
          <p:cNvPr id="9" name="TextBox 9"/>
          <p:cNvSpPr txBox="1"/>
          <p:nvPr/>
        </p:nvSpPr>
        <p:spPr>
          <a:xfrm>
            <a:off x="1034579" y="1775869"/>
            <a:ext cx="10432645" cy="7980956"/>
          </a:xfrm>
          <a:prstGeom prst="rect">
            <a:avLst/>
          </a:prstGeom>
        </p:spPr>
        <p:txBody>
          <a:bodyPr lIns="0" tIns="0" rIns="0" bIns="0" rtlCol="0" anchor="t">
            <a:spAutoFit/>
          </a:bodyPr>
          <a:lstStyle/>
          <a:p>
            <a:pPr marL="616144" lvl="1" indent="-308072" algn="l">
              <a:lnSpc>
                <a:spcPts val="4252"/>
              </a:lnSpc>
              <a:buFont typeface="Arial"/>
              <a:buChar char="•"/>
            </a:pPr>
            <a:r>
              <a:rPr lang="en-US" sz="2853" spc="45">
                <a:solidFill>
                  <a:srgbClr val="191919"/>
                </a:solidFill>
                <a:latin typeface="Open Sauce"/>
                <a:ea typeface="Open Sauce"/>
                <a:cs typeface="Open Sauce"/>
                <a:sym typeface="Open Sauce"/>
              </a:rPr>
              <a:t>Design a wi</a:t>
            </a:r>
            <a:r>
              <a:rPr lang="en-US" sz="2853" u="none" strike="noStrike" spc="45">
                <a:solidFill>
                  <a:srgbClr val="191919"/>
                </a:solidFill>
                <a:latin typeface="Open Sauce"/>
                <a:ea typeface="Open Sauce"/>
                <a:cs typeface="Open Sauce"/>
                <a:sym typeface="Open Sauce"/>
              </a:rPr>
              <a:t>reless system to monitor real-time temperature, humidity, and soil moisture</a:t>
            </a:r>
          </a:p>
          <a:p>
            <a:pPr algn="l">
              <a:lnSpc>
                <a:spcPts val="4252"/>
              </a:lnSpc>
            </a:pPr>
            <a:endParaRPr lang="en-US" sz="2853" u="none" strike="noStrike" spc="45">
              <a:solidFill>
                <a:srgbClr val="191919"/>
              </a:solidFill>
              <a:latin typeface="Open Sauce"/>
              <a:ea typeface="Open Sauce"/>
              <a:cs typeface="Open Sauce"/>
              <a:sym typeface="Open Sauce"/>
            </a:endParaRPr>
          </a:p>
          <a:p>
            <a:pPr marL="616144" lvl="1" indent="-308072" algn="l">
              <a:lnSpc>
                <a:spcPts val="4252"/>
              </a:lnSpc>
              <a:buFont typeface="Arial"/>
              <a:buChar char="•"/>
            </a:pPr>
            <a:r>
              <a:rPr lang="en-US" sz="2853" u="none" strike="noStrike" spc="45">
                <a:solidFill>
                  <a:srgbClr val="191919"/>
                </a:solidFill>
                <a:latin typeface="Open Sauce"/>
                <a:ea typeface="Open Sauce"/>
                <a:cs typeface="Open Sauce"/>
                <a:sym typeface="Open Sauce"/>
              </a:rPr>
              <a:t>Implement LoRa-based communication for long-range, low-power data transfer</a:t>
            </a:r>
          </a:p>
          <a:p>
            <a:pPr algn="l">
              <a:lnSpc>
                <a:spcPts val="4252"/>
              </a:lnSpc>
            </a:pPr>
            <a:endParaRPr lang="en-US" sz="2853" u="none" strike="noStrike" spc="45">
              <a:solidFill>
                <a:srgbClr val="191919"/>
              </a:solidFill>
              <a:latin typeface="Open Sauce"/>
              <a:ea typeface="Open Sauce"/>
              <a:cs typeface="Open Sauce"/>
              <a:sym typeface="Open Sauce"/>
            </a:endParaRPr>
          </a:p>
          <a:p>
            <a:pPr marL="616144" lvl="1" indent="-308072" algn="l">
              <a:lnSpc>
                <a:spcPts val="4252"/>
              </a:lnSpc>
              <a:buFont typeface="Arial"/>
              <a:buChar char="•"/>
            </a:pPr>
            <a:r>
              <a:rPr lang="en-US" sz="2853" u="none" strike="noStrike" spc="45">
                <a:solidFill>
                  <a:srgbClr val="191919"/>
                </a:solidFill>
                <a:latin typeface="Open Sauce"/>
                <a:ea typeface="Open Sauce"/>
                <a:cs typeface="Open Sauce"/>
                <a:sym typeface="Open Sauce"/>
              </a:rPr>
              <a:t>Focus on efficient power consumption using deep sleep mode and minimal transmissions</a:t>
            </a:r>
          </a:p>
          <a:p>
            <a:pPr algn="l">
              <a:lnSpc>
                <a:spcPts val="4252"/>
              </a:lnSpc>
            </a:pPr>
            <a:endParaRPr lang="en-US" sz="2853" u="none" strike="noStrike" spc="45">
              <a:solidFill>
                <a:srgbClr val="191919"/>
              </a:solidFill>
              <a:latin typeface="Open Sauce"/>
              <a:ea typeface="Open Sauce"/>
              <a:cs typeface="Open Sauce"/>
              <a:sym typeface="Open Sauce"/>
            </a:endParaRPr>
          </a:p>
          <a:p>
            <a:pPr marL="616144" lvl="1" indent="-308072" algn="l">
              <a:lnSpc>
                <a:spcPts val="4252"/>
              </a:lnSpc>
              <a:buFont typeface="Arial"/>
              <a:buChar char="•"/>
            </a:pPr>
            <a:r>
              <a:rPr lang="en-US" sz="2853" u="none" strike="noStrike" spc="45">
                <a:solidFill>
                  <a:srgbClr val="191919"/>
                </a:solidFill>
                <a:latin typeface="Open Sauce"/>
                <a:ea typeface="Open Sauce"/>
                <a:cs typeface="Open Sauce"/>
                <a:sym typeface="Open Sauce"/>
              </a:rPr>
              <a:t>Use a microcontroller as an edge device for local sensing and preprocessing</a:t>
            </a:r>
          </a:p>
          <a:p>
            <a:pPr algn="l">
              <a:lnSpc>
                <a:spcPts val="4252"/>
              </a:lnSpc>
            </a:pPr>
            <a:endParaRPr lang="en-US" sz="2853" u="none" strike="noStrike" spc="45">
              <a:solidFill>
                <a:srgbClr val="191919"/>
              </a:solidFill>
              <a:latin typeface="Open Sauce"/>
              <a:ea typeface="Open Sauce"/>
              <a:cs typeface="Open Sauce"/>
              <a:sym typeface="Open Sauce"/>
            </a:endParaRPr>
          </a:p>
          <a:p>
            <a:pPr marL="616144" lvl="1" indent="-308072" algn="l">
              <a:lnSpc>
                <a:spcPts val="4252"/>
              </a:lnSpc>
              <a:buFont typeface="Arial"/>
              <a:buChar char="•"/>
            </a:pPr>
            <a:r>
              <a:rPr lang="en-US" sz="2853" u="none" strike="noStrike" spc="45">
                <a:solidFill>
                  <a:srgbClr val="191919"/>
                </a:solidFill>
                <a:latin typeface="Open Sauce"/>
                <a:ea typeface="Open Sauce"/>
                <a:cs typeface="Open Sauce"/>
                <a:sym typeface="Open Sauce"/>
              </a:rPr>
              <a:t>Enable cloud access to data for farmers via a mobile application</a:t>
            </a:r>
          </a:p>
          <a:p>
            <a:pPr marL="0" lvl="0" indent="0" algn="l">
              <a:lnSpc>
                <a:spcPts val="4252"/>
              </a:lnSpc>
            </a:pPr>
            <a:endParaRPr lang="en-US" sz="2853" u="none" strike="noStrike" spc="45">
              <a:solidFill>
                <a:srgbClr val="191919"/>
              </a:solidFill>
              <a:latin typeface="Open Sauce"/>
              <a:ea typeface="Open Sauce"/>
              <a:cs typeface="Open Sauce"/>
              <a:sym typeface="Open Sauce"/>
            </a:endParaRPr>
          </a:p>
        </p:txBody>
      </p:sp>
      <p:sp>
        <p:nvSpPr>
          <p:cNvPr id="10" name="TextBox 10"/>
          <p:cNvSpPr txBox="1"/>
          <p:nvPr/>
        </p:nvSpPr>
        <p:spPr>
          <a:xfrm>
            <a:off x="12425447" y="6640027"/>
            <a:ext cx="5713792" cy="2558901"/>
          </a:xfrm>
          <a:prstGeom prst="rect">
            <a:avLst/>
          </a:prstGeom>
        </p:spPr>
        <p:txBody>
          <a:bodyPr lIns="0" tIns="0" rIns="0" bIns="0" rtlCol="0" anchor="t">
            <a:spAutoFit/>
          </a:bodyPr>
          <a:lstStyle/>
          <a:p>
            <a:pPr algn="l">
              <a:lnSpc>
                <a:spcPts val="5179"/>
              </a:lnSpc>
            </a:pPr>
            <a:r>
              <a:rPr lang="en-US" sz="2815" b="1" i="1" spc="28">
                <a:solidFill>
                  <a:srgbClr val="FDFBFB"/>
                </a:solidFill>
                <a:latin typeface="Open Sauce Bold Italics"/>
                <a:ea typeface="Open Sauce Bold Italics"/>
                <a:cs typeface="Open Sauce Bold Italics"/>
                <a:sym typeface="Open Sauce Bold Italics"/>
              </a:rPr>
              <a:t>Empowering a farmer with data is like giving them the power to predict the future—weather, water, and yield.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12630150" y="-3083875"/>
            <a:ext cx="5657850" cy="565785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cap="sq">
              <a:noFill/>
              <a:prstDash val="solid"/>
              <a:miter/>
            </a:ln>
          </p:spPr>
        </p:sp>
        <p:sp>
          <p:nvSpPr>
            <p:cNvPr id="4" name="TextBox 4"/>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5" name="TextBox 5"/>
          <p:cNvSpPr txBox="1"/>
          <p:nvPr/>
        </p:nvSpPr>
        <p:spPr>
          <a:xfrm>
            <a:off x="6451377" y="1754095"/>
            <a:ext cx="5385246" cy="819879"/>
          </a:xfrm>
          <a:prstGeom prst="rect">
            <a:avLst/>
          </a:prstGeom>
        </p:spPr>
        <p:txBody>
          <a:bodyPr lIns="0" tIns="0" rIns="0" bIns="0" rtlCol="0" anchor="t">
            <a:spAutoFit/>
          </a:bodyPr>
          <a:lstStyle/>
          <a:p>
            <a:pPr marL="0" lvl="0" indent="0" algn="l">
              <a:lnSpc>
                <a:spcPts val="6784"/>
              </a:lnSpc>
              <a:spcBef>
                <a:spcPct val="0"/>
              </a:spcBef>
            </a:pPr>
            <a:r>
              <a:rPr lang="en-US" sz="4846" b="1" spc="-96">
                <a:solidFill>
                  <a:srgbClr val="191919"/>
                </a:solidFill>
                <a:latin typeface="Open Sauce Bold"/>
                <a:ea typeface="Open Sauce Bold"/>
                <a:cs typeface="Open Sauce Bold"/>
                <a:sym typeface="Open Sauce Bold"/>
              </a:rPr>
              <a:t>Our Solution</a:t>
            </a:r>
          </a:p>
        </p:txBody>
      </p:sp>
      <p:sp>
        <p:nvSpPr>
          <p:cNvPr id="6" name="TextBox 6"/>
          <p:cNvSpPr txBox="1"/>
          <p:nvPr/>
        </p:nvSpPr>
        <p:spPr>
          <a:xfrm>
            <a:off x="2458564" y="3345324"/>
            <a:ext cx="13370872" cy="4167224"/>
          </a:xfrm>
          <a:prstGeom prst="rect">
            <a:avLst/>
          </a:prstGeom>
        </p:spPr>
        <p:txBody>
          <a:bodyPr lIns="0" tIns="0" rIns="0" bIns="0" rtlCol="0" anchor="t">
            <a:spAutoFit/>
          </a:bodyPr>
          <a:lstStyle/>
          <a:p>
            <a:pPr algn="l">
              <a:lnSpc>
                <a:spcPts val="4730"/>
              </a:lnSpc>
            </a:pPr>
            <a:r>
              <a:rPr lang="en-US" sz="2850" b="1">
                <a:solidFill>
                  <a:srgbClr val="191919"/>
                </a:solidFill>
                <a:latin typeface="Open Sauce Bold"/>
                <a:ea typeface="Open Sauce Bold"/>
                <a:cs typeface="Open Sauce Bold"/>
                <a:sym typeface="Open Sauce Bold"/>
              </a:rPr>
              <a:t>We developed a Smart Farm Monitoring System that:</a:t>
            </a:r>
          </a:p>
          <a:p>
            <a:pPr marL="615315" lvl="1" indent="-307658" algn="l">
              <a:lnSpc>
                <a:spcPts val="4730"/>
              </a:lnSpc>
              <a:buFont typeface="Arial"/>
              <a:buChar char="•"/>
            </a:pPr>
            <a:r>
              <a:rPr lang="en-US" sz="2850">
                <a:solidFill>
                  <a:srgbClr val="191919"/>
                </a:solidFill>
                <a:latin typeface="Open Sauce"/>
                <a:ea typeface="Open Sauce"/>
                <a:cs typeface="Open Sauce"/>
                <a:sym typeface="Open Sauce"/>
              </a:rPr>
              <a:t>Uses low-cost microcontrollers and sensors</a:t>
            </a:r>
          </a:p>
          <a:p>
            <a:pPr marL="615315" lvl="1" indent="-307658" algn="l">
              <a:lnSpc>
                <a:spcPts val="4730"/>
              </a:lnSpc>
              <a:buFont typeface="Arial"/>
              <a:buChar char="•"/>
            </a:pPr>
            <a:r>
              <a:rPr lang="en-US" sz="2850">
                <a:solidFill>
                  <a:srgbClr val="191919"/>
                </a:solidFill>
                <a:latin typeface="Open Sauce"/>
                <a:ea typeface="Open Sauce"/>
                <a:cs typeface="Open Sauce"/>
                <a:sym typeface="Open Sauce"/>
              </a:rPr>
              <a:t>Transmits data via LoRa in remote areas without internet.</a:t>
            </a:r>
          </a:p>
          <a:p>
            <a:pPr marL="615315" lvl="1" indent="-307658" algn="l">
              <a:lnSpc>
                <a:spcPts val="4730"/>
              </a:lnSpc>
              <a:buFont typeface="Arial"/>
              <a:buChar char="•"/>
            </a:pPr>
            <a:r>
              <a:rPr lang="en-US" sz="2850">
                <a:solidFill>
                  <a:srgbClr val="191919"/>
                </a:solidFill>
                <a:latin typeface="Open Sauce"/>
                <a:ea typeface="Open Sauce"/>
                <a:cs typeface="Open Sauce"/>
                <a:sym typeface="Open Sauce"/>
              </a:rPr>
              <a:t>Displays data on Blynk mobile app dashboard in real-time.</a:t>
            </a:r>
          </a:p>
          <a:p>
            <a:pPr marL="615315" lvl="1" indent="-307658" algn="l">
              <a:lnSpc>
                <a:spcPts val="4730"/>
              </a:lnSpc>
              <a:buFont typeface="Arial"/>
              <a:buChar char="•"/>
            </a:pPr>
            <a:r>
              <a:rPr lang="en-US" sz="2850">
                <a:solidFill>
                  <a:srgbClr val="191919"/>
                </a:solidFill>
                <a:latin typeface="Open Sauce"/>
                <a:ea typeface="Open Sauce"/>
                <a:cs typeface="Open Sauce"/>
                <a:sym typeface="Open Sauce"/>
              </a:rPr>
              <a:t>Focused on low-power, long-range, and scalable design.</a:t>
            </a:r>
          </a:p>
          <a:p>
            <a:pPr algn="l">
              <a:lnSpc>
                <a:spcPts val="4730"/>
              </a:lnSpc>
            </a:pPr>
            <a:endParaRPr lang="en-US" sz="2850">
              <a:solidFill>
                <a:srgbClr val="191919"/>
              </a:solidFill>
              <a:latin typeface="Open Sauce"/>
              <a:ea typeface="Open Sauce"/>
              <a:cs typeface="Open Sauce"/>
              <a:sym typeface="Open Sauce"/>
            </a:endParaRPr>
          </a:p>
          <a:p>
            <a:pPr algn="l">
              <a:lnSpc>
                <a:spcPts val="4730"/>
              </a:lnSpc>
            </a:pPr>
            <a:endParaRPr lang="en-US" sz="2850">
              <a:solidFill>
                <a:srgbClr val="191919"/>
              </a:solidFill>
              <a:latin typeface="Open Sauce"/>
              <a:ea typeface="Open Sauce"/>
              <a:cs typeface="Open Sauce"/>
              <a:sym typeface="Open Sauce"/>
            </a:endParaRPr>
          </a:p>
        </p:txBody>
      </p:sp>
      <p:grpSp>
        <p:nvGrpSpPr>
          <p:cNvPr id="7" name="Group 7"/>
          <p:cNvGrpSpPr/>
          <p:nvPr/>
        </p:nvGrpSpPr>
        <p:grpSpPr>
          <a:xfrm>
            <a:off x="211109" y="7715250"/>
            <a:ext cx="3086100" cy="308610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cap="sq">
              <a:noFill/>
              <a:prstDash val="solid"/>
              <a:miter/>
            </a:ln>
          </p:spPr>
        </p:sp>
        <p:sp>
          <p:nvSpPr>
            <p:cNvPr id="9" name="TextBox 9"/>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10" name="Group 10"/>
          <p:cNvGrpSpPr/>
          <p:nvPr/>
        </p:nvGrpSpPr>
        <p:grpSpPr>
          <a:xfrm>
            <a:off x="16931856" y="2573975"/>
            <a:ext cx="654889" cy="654889"/>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23D33"/>
            </a:solidFill>
            <a:ln cap="sq">
              <a:noFill/>
              <a:prstDash val="solid"/>
              <a:miter/>
            </a:ln>
          </p:spPr>
        </p:sp>
        <p:sp>
          <p:nvSpPr>
            <p:cNvPr id="12" name="TextBox 12"/>
            <p:cNvSpPr txBox="1"/>
            <p:nvPr/>
          </p:nvSpPr>
          <p:spPr>
            <a:xfrm>
              <a:off x="76200" y="57150"/>
              <a:ext cx="660400" cy="679450"/>
            </a:xfrm>
            <a:prstGeom prst="rect">
              <a:avLst/>
            </a:prstGeom>
          </p:spPr>
          <p:txBody>
            <a:bodyPr lIns="50800" tIns="50800" rIns="50800" bIns="50800" rtlCol="0" anchor="ctr"/>
            <a:lstStyle/>
            <a:p>
              <a:pPr marL="0" lvl="0" indent="0" algn="ctr">
                <a:lnSpc>
                  <a:spcPts val="2859"/>
                </a:lnSpc>
                <a:spcBef>
                  <a:spcPct val="0"/>
                </a:spcBef>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931646" y="588221"/>
            <a:ext cx="6424707" cy="795234"/>
          </a:xfrm>
          <a:prstGeom prst="rect">
            <a:avLst/>
          </a:prstGeom>
        </p:spPr>
        <p:txBody>
          <a:bodyPr lIns="0" tIns="0" rIns="0" bIns="0" rtlCol="0" anchor="t">
            <a:spAutoFit/>
          </a:bodyPr>
          <a:lstStyle/>
          <a:p>
            <a:pPr marL="0" lvl="0" indent="0" algn="l">
              <a:lnSpc>
                <a:spcPts val="6569"/>
              </a:lnSpc>
              <a:spcBef>
                <a:spcPct val="0"/>
              </a:spcBef>
            </a:pPr>
            <a:r>
              <a:rPr lang="en-US" sz="4692" b="1" spc="-93">
                <a:solidFill>
                  <a:srgbClr val="191919"/>
                </a:solidFill>
                <a:latin typeface="Open Sauce Bold"/>
                <a:ea typeface="Open Sauce Bold"/>
                <a:cs typeface="Open Sauce Bold"/>
                <a:sym typeface="Open Sauce Bold"/>
              </a:rPr>
              <a:t>System Architecture </a:t>
            </a:r>
          </a:p>
        </p:txBody>
      </p:sp>
      <p:grpSp>
        <p:nvGrpSpPr>
          <p:cNvPr id="3" name="Group 3"/>
          <p:cNvGrpSpPr/>
          <p:nvPr/>
        </p:nvGrpSpPr>
        <p:grpSpPr>
          <a:xfrm>
            <a:off x="-3188958" y="7497799"/>
            <a:ext cx="5578401" cy="557840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106861"/>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marL="0" lvl="0" indent="0" algn="ctr">
                <a:lnSpc>
                  <a:spcPts val="2756"/>
                </a:lnSpc>
                <a:spcBef>
                  <a:spcPct val="0"/>
                </a:spcBef>
              </a:pPr>
              <a:r>
                <a:rPr lang="en-US" sz="1968">
                  <a:solidFill>
                    <a:srgbClr val="000000"/>
                  </a:solidFill>
                  <a:latin typeface="Montserrat"/>
                  <a:ea typeface="Montserrat"/>
                  <a:cs typeface="Montserrat"/>
                  <a:sym typeface="Montserrat"/>
                </a:rPr>
                <a:t>}</a:t>
              </a:r>
            </a:p>
          </p:txBody>
        </p:sp>
      </p:grpSp>
      <p:grpSp>
        <p:nvGrpSpPr>
          <p:cNvPr id="6" name="Group 6"/>
          <p:cNvGrpSpPr/>
          <p:nvPr/>
        </p:nvGrpSpPr>
        <p:grpSpPr>
          <a:xfrm>
            <a:off x="15017929" y="-2533783"/>
            <a:ext cx="5002094" cy="500209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alpha val="32941"/>
              </a:srgbClr>
            </a:solidFill>
            <a:ln w="742950" cap="sq">
              <a:solidFill>
                <a:srgbClr val="106861">
                  <a:alpha val="32941"/>
                </a:srgbClr>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marL="0" lvl="0" indent="0" algn="ctr">
                <a:lnSpc>
                  <a:spcPts val="2756"/>
                </a:lnSpc>
                <a:spcBef>
                  <a:spcPct val="0"/>
                </a:spcBef>
              </a:pPr>
              <a:endParaRPr/>
            </a:p>
          </p:txBody>
        </p:sp>
      </p:grpSp>
      <p:grpSp>
        <p:nvGrpSpPr>
          <p:cNvPr id="9" name="Group 9"/>
          <p:cNvGrpSpPr/>
          <p:nvPr/>
        </p:nvGrpSpPr>
        <p:grpSpPr>
          <a:xfrm>
            <a:off x="792063" y="2636051"/>
            <a:ext cx="1228028" cy="1226514"/>
            <a:chOff x="0" y="0"/>
            <a:chExt cx="323431" cy="323032"/>
          </a:xfrm>
        </p:grpSpPr>
        <p:sp>
          <p:nvSpPr>
            <p:cNvPr id="10" name="Freeform 10"/>
            <p:cNvSpPr/>
            <p:nvPr/>
          </p:nvSpPr>
          <p:spPr>
            <a:xfrm>
              <a:off x="0" y="0"/>
              <a:ext cx="323431" cy="323032"/>
            </a:xfrm>
            <a:custGeom>
              <a:avLst/>
              <a:gdLst/>
              <a:ahLst/>
              <a:cxnLst/>
              <a:rect l="l" t="t" r="r" b="b"/>
              <a:pathLst>
                <a:path w="323431" h="323032">
                  <a:moveTo>
                    <a:pt x="0" y="0"/>
                  </a:moveTo>
                  <a:lnTo>
                    <a:pt x="323431" y="0"/>
                  </a:lnTo>
                  <a:lnTo>
                    <a:pt x="323431" y="323032"/>
                  </a:lnTo>
                  <a:lnTo>
                    <a:pt x="0" y="323032"/>
                  </a:lnTo>
                  <a:close/>
                </a:path>
              </a:pathLst>
            </a:custGeom>
            <a:solidFill>
              <a:srgbClr val="FFFFFF"/>
            </a:solidFill>
          </p:spPr>
        </p:sp>
        <p:sp>
          <p:nvSpPr>
            <p:cNvPr id="11" name="TextBox 11"/>
            <p:cNvSpPr txBox="1"/>
            <p:nvPr/>
          </p:nvSpPr>
          <p:spPr>
            <a:xfrm>
              <a:off x="0" y="-114300"/>
              <a:ext cx="323431" cy="437332"/>
            </a:xfrm>
            <a:prstGeom prst="rect">
              <a:avLst/>
            </a:prstGeom>
          </p:spPr>
          <p:txBody>
            <a:bodyPr lIns="50800" tIns="50800" rIns="50800" bIns="50800" rtlCol="0" anchor="ctr"/>
            <a:lstStyle/>
            <a:p>
              <a:pPr algn="ctr">
                <a:lnSpc>
                  <a:spcPts val="8076"/>
                </a:lnSpc>
              </a:pPr>
              <a:endParaRPr/>
            </a:p>
          </p:txBody>
        </p:sp>
      </p:grpSp>
      <p:grpSp>
        <p:nvGrpSpPr>
          <p:cNvPr id="12" name="Group 12"/>
          <p:cNvGrpSpPr/>
          <p:nvPr/>
        </p:nvGrpSpPr>
        <p:grpSpPr>
          <a:xfrm>
            <a:off x="9669051" y="2799767"/>
            <a:ext cx="1228028" cy="1226514"/>
            <a:chOff x="0" y="0"/>
            <a:chExt cx="323431" cy="323032"/>
          </a:xfrm>
        </p:grpSpPr>
        <p:sp>
          <p:nvSpPr>
            <p:cNvPr id="13" name="Freeform 13"/>
            <p:cNvSpPr/>
            <p:nvPr/>
          </p:nvSpPr>
          <p:spPr>
            <a:xfrm>
              <a:off x="0" y="0"/>
              <a:ext cx="323431" cy="323032"/>
            </a:xfrm>
            <a:custGeom>
              <a:avLst/>
              <a:gdLst/>
              <a:ahLst/>
              <a:cxnLst/>
              <a:rect l="l" t="t" r="r" b="b"/>
              <a:pathLst>
                <a:path w="323431" h="323032">
                  <a:moveTo>
                    <a:pt x="0" y="0"/>
                  </a:moveTo>
                  <a:lnTo>
                    <a:pt x="323431" y="0"/>
                  </a:lnTo>
                  <a:lnTo>
                    <a:pt x="323431" y="323032"/>
                  </a:lnTo>
                  <a:lnTo>
                    <a:pt x="0" y="323032"/>
                  </a:lnTo>
                  <a:close/>
                </a:path>
              </a:pathLst>
            </a:custGeom>
            <a:solidFill>
              <a:srgbClr val="FFFFFF"/>
            </a:solidFill>
          </p:spPr>
        </p:sp>
        <p:sp>
          <p:nvSpPr>
            <p:cNvPr id="14" name="TextBox 14"/>
            <p:cNvSpPr txBox="1"/>
            <p:nvPr/>
          </p:nvSpPr>
          <p:spPr>
            <a:xfrm>
              <a:off x="0" y="-114300"/>
              <a:ext cx="323431" cy="437332"/>
            </a:xfrm>
            <a:prstGeom prst="rect">
              <a:avLst/>
            </a:prstGeom>
          </p:spPr>
          <p:txBody>
            <a:bodyPr lIns="50800" tIns="50800" rIns="50800" bIns="50800" rtlCol="0" anchor="ctr"/>
            <a:lstStyle/>
            <a:p>
              <a:pPr algn="ctr">
                <a:lnSpc>
                  <a:spcPts val="8076"/>
                </a:lnSpc>
              </a:pPr>
              <a:endParaRPr/>
            </a:p>
          </p:txBody>
        </p:sp>
      </p:grpSp>
      <p:sp>
        <p:nvSpPr>
          <p:cNvPr id="15" name="Freeform 15"/>
          <p:cNvSpPr/>
          <p:nvPr/>
        </p:nvSpPr>
        <p:spPr>
          <a:xfrm>
            <a:off x="2389444" y="6391271"/>
            <a:ext cx="14869856" cy="3111877"/>
          </a:xfrm>
          <a:custGeom>
            <a:avLst/>
            <a:gdLst/>
            <a:ahLst/>
            <a:cxnLst/>
            <a:rect l="l" t="t" r="r" b="b"/>
            <a:pathLst>
              <a:path w="14869856" h="3111877">
                <a:moveTo>
                  <a:pt x="0" y="0"/>
                </a:moveTo>
                <a:lnTo>
                  <a:pt x="14869856" y="0"/>
                </a:lnTo>
                <a:lnTo>
                  <a:pt x="14869856" y="3111877"/>
                </a:lnTo>
                <a:lnTo>
                  <a:pt x="0" y="3111877"/>
                </a:lnTo>
                <a:lnTo>
                  <a:pt x="0" y="0"/>
                </a:lnTo>
                <a:close/>
              </a:path>
            </a:pathLst>
          </a:custGeom>
          <a:blipFill>
            <a:blip r:embed="rId2"/>
            <a:stretch>
              <a:fillRect t="-19287" b="-19287"/>
            </a:stretch>
          </a:blipFill>
        </p:spPr>
      </p:sp>
      <p:sp>
        <p:nvSpPr>
          <p:cNvPr id="16" name="TextBox 16"/>
          <p:cNvSpPr txBox="1"/>
          <p:nvPr/>
        </p:nvSpPr>
        <p:spPr>
          <a:xfrm>
            <a:off x="1406077" y="2248243"/>
            <a:ext cx="6650273" cy="4114424"/>
          </a:xfrm>
          <a:prstGeom prst="rect">
            <a:avLst/>
          </a:prstGeom>
        </p:spPr>
        <p:txBody>
          <a:bodyPr lIns="0" tIns="0" rIns="0" bIns="0" rtlCol="0" anchor="t">
            <a:spAutoFit/>
          </a:bodyPr>
          <a:lstStyle/>
          <a:p>
            <a:pPr marL="610996" lvl="1" indent="-305498" algn="l">
              <a:lnSpc>
                <a:spcPts val="3622"/>
              </a:lnSpc>
              <a:buFont typeface="Arial"/>
              <a:buChar char="•"/>
            </a:pPr>
            <a:r>
              <a:rPr lang="en-US" sz="2829">
                <a:solidFill>
                  <a:srgbClr val="231F20"/>
                </a:solidFill>
                <a:latin typeface="Open Sauce"/>
                <a:ea typeface="Open Sauce"/>
                <a:cs typeface="Open Sauce"/>
                <a:sym typeface="Open Sauce"/>
              </a:rPr>
              <a:t>Wemos D1 Mini + Sensors (DHT11, Soil Moisture)</a:t>
            </a:r>
          </a:p>
          <a:p>
            <a:pPr algn="l">
              <a:lnSpc>
                <a:spcPts val="3622"/>
              </a:lnSpc>
            </a:pPr>
            <a:endParaRPr lang="en-US" sz="2829">
              <a:solidFill>
                <a:srgbClr val="231F20"/>
              </a:solidFill>
              <a:latin typeface="Open Sauce"/>
              <a:ea typeface="Open Sauce"/>
              <a:cs typeface="Open Sauce"/>
              <a:sym typeface="Open Sauce"/>
            </a:endParaRPr>
          </a:p>
          <a:p>
            <a:pPr marL="610996" lvl="1" indent="-305498" algn="l">
              <a:lnSpc>
                <a:spcPts val="3622"/>
              </a:lnSpc>
              <a:buFont typeface="Arial"/>
              <a:buChar char="•"/>
            </a:pPr>
            <a:r>
              <a:rPr lang="en-US" sz="2829">
                <a:solidFill>
                  <a:srgbClr val="231F20"/>
                </a:solidFill>
                <a:latin typeface="Open Sauce"/>
                <a:ea typeface="Open Sauce"/>
                <a:cs typeface="Open Sauce"/>
                <a:sym typeface="Open Sauce"/>
              </a:rPr>
              <a:t>SX1278 LoRa Module for wireless data transmission</a:t>
            </a:r>
          </a:p>
          <a:p>
            <a:pPr algn="l">
              <a:lnSpc>
                <a:spcPts val="3622"/>
              </a:lnSpc>
            </a:pPr>
            <a:endParaRPr lang="en-US" sz="2829">
              <a:solidFill>
                <a:srgbClr val="231F20"/>
              </a:solidFill>
              <a:latin typeface="Open Sauce"/>
              <a:ea typeface="Open Sauce"/>
              <a:cs typeface="Open Sauce"/>
              <a:sym typeface="Open Sauce"/>
            </a:endParaRPr>
          </a:p>
          <a:p>
            <a:pPr marL="610996" lvl="1" indent="-305498" algn="l">
              <a:lnSpc>
                <a:spcPts val="3622"/>
              </a:lnSpc>
              <a:buFont typeface="Arial"/>
              <a:buChar char="•"/>
            </a:pPr>
            <a:r>
              <a:rPr lang="en-US" sz="2829">
                <a:solidFill>
                  <a:srgbClr val="231F20"/>
                </a:solidFill>
                <a:latin typeface="Open Sauce"/>
                <a:ea typeface="Open Sauce"/>
                <a:cs typeface="Open Sauce"/>
                <a:sym typeface="Open Sauce"/>
              </a:rPr>
              <a:t>Powered by a 9V battery + voltage regulator</a:t>
            </a:r>
          </a:p>
          <a:p>
            <a:pPr marL="0" lvl="0" indent="0" algn="l">
              <a:lnSpc>
                <a:spcPts val="3622"/>
              </a:lnSpc>
              <a:spcBef>
                <a:spcPct val="0"/>
              </a:spcBef>
            </a:pPr>
            <a:endParaRPr lang="en-US" sz="2829">
              <a:solidFill>
                <a:srgbClr val="231F20"/>
              </a:solidFill>
              <a:latin typeface="Open Sauce"/>
              <a:ea typeface="Open Sauce"/>
              <a:cs typeface="Open Sauce"/>
              <a:sym typeface="Open Sauce"/>
            </a:endParaRPr>
          </a:p>
        </p:txBody>
      </p:sp>
      <p:sp>
        <p:nvSpPr>
          <p:cNvPr id="17" name="TextBox 17"/>
          <p:cNvSpPr txBox="1"/>
          <p:nvPr/>
        </p:nvSpPr>
        <p:spPr>
          <a:xfrm>
            <a:off x="2020092" y="1556860"/>
            <a:ext cx="4640589" cy="465250"/>
          </a:xfrm>
          <a:prstGeom prst="rect">
            <a:avLst/>
          </a:prstGeom>
        </p:spPr>
        <p:txBody>
          <a:bodyPr lIns="0" tIns="0" rIns="0" bIns="0" rtlCol="0" anchor="t">
            <a:spAutoFit/>
          </a:bodyPr>
          <a:lstStyle/>
          <a:p>
            <a:pPr marL="0" lvl="0" indent="0" algn="l">
              <a:lnSpc>
                <a:spcPts val="3785"/>
              </a:lnSpc>
              <a:spcBef>
                <a:spcPct val="0"/>
              </a:spcBef>
            </a:pPr>
            <a:r>
              <a:rPr lang="en-US" sz="2957" b="1">
                <a:solidFill>
                  <a:srgbClr val="333231"/>
                </a:solidFill>
                <a:latin typeface="Open Sauce Bold"/>
                <a:ea typeface="Open Sauce Bold"/>
                <a:cs typeface="Open Sauce Bold"/>
                <a:sym typeface="Open Sauce Bold"/>
              </a:rPr>
              <a:t>Transmitter Node (Field)</a:t>
            </a:r>
          </a:p>
        </p:txBody>
      </p:sp>
      <p:sp>
        <p:nvSpPr>
          <p:cNvPr id="18" name="TextBox 18"/>
          <p:cNvSpPr txBox="1"/>
          <p:nvPr/>
        </p:nvSpPr>
        <p:spPr>
          <a:xfrm>
            <a:off x="9120105" y="2248243"/>
            <a:ext cx="7303740" cy="3657281"/>
          </a:xfrm>
          <a:prstGeom prst="rect">
            <a:avLst/>
          </a:prstGeom>
        </p:spPr>
        <p:txBody>
          <a:bodyPr lIns="0" tIns="0" rIns="0" bIns="0" rtlCol="0" anchor="t">
            <a:spAutoFit/>
          </a:bodyPr>
          <a:lstStyle/>
          <a:p>
            <a:pPr marL="610247" lvl="1" indent="-305123" algn="l">
              <a:lnSpc>
                <a:spcPts val="3617"/>
              </a:lnSpc>
              <a:buFont typeface="Arial"/>
              <a:buChar char="•"/>
            </a:pPr>
            <a:r>
              <a:rPr lang="en-US" sz="2826">
                <a:solidFill>
                  <a:srgbClr val="231F20"/>
                </a:solidFill>
                <a:latin typeface="Open Sauce"/>
                <a:ea typeface="Open Sauce"/>
                <a:cs typeface="Open Sauce"/>
                <a:sym typeface="Open Sauce"/>
              </a:rPr>
              <a:t>NodeMCU + SX1278 LoRa Module</a:t>
            </a:r>
          </a:p>
          <a:p>
            <a:pPr algn="l">
              <a:lnSpc>
                <a:spcPts val="3617"/>
              </a:lnSpc>
            </a:pPr>
            <a:endParaRPr lang="en-US" sz="2826">
              <a:solidFill>
                <a:srgbClr val="231F20"/>
              </a:solidFill>
              <a:latin typeface="Open Sauce"/>
              <a:ea typeface="Open Sauce"/>
              <a:cs typeface="Open Sauce"/>
              <a:sym typeface="Open Sauce"/>
            </a:endParaRPr>
          </a:p>
          <a:p>
            <a:pPr marL="610247" lvl="1" indent="-305123" algn="l">
              <a:lnSpc>
                <a:spcPts val="3617"/>
              </a:lnSpc>
              <a:buFont typeface="Arial"/>
              <a:buChar char="•"/>
            </a:pPr>
            <a:r>
              <a:rPr lang="en-US" sz="2826">
                <a:solidFill>
                  <a:srgbClr val="231F20"/>
                </a:solidFill>
                <a:latin typeface="Open Sauce"/>
                <a:ea typeface="Open Sauce"/>
                <a:cs typeface="Open Sauce"/>
                <a:sym typeface="Open Sauce"/>
              </a:rPr>
              <a:t>Receives data and sends it to Blynk Cloud</a:t>
            </a:r>
          </a:p>
          <a:p>
            <a:pPr algn="l">
              <a:lnSpc>
                <a:spcPts val="3617"/>
              </a:lnSpc>
            </a:pPr>
            <a:endParaRPr lang="en-US" sz="2826">
              <a:solidFill>
                <a:srgbClr val="231F20"/>
              </a:solidFill>
              <a:latin typeface="Open Sauce"/>
              <a:ea typeface="Open Sauce"/>
              <a:cs typeface="Open Sauce"/>
              <a:sym typeface="Open Sauce"/>
            </a:endParaRPr>
          </a:p>
          <a:p>
            <a:pPr marL="610247" lvl="1" indent="-305123" algn="l">
              <a:lnSpc>
                <a:spcPts val="3617"/>
              </a:lnSpc>
              <a:buFont typeface="Arial"/>
              <a:buChar char="•"/>
            </a:pPr>
            <a:r>
              <a:rPr lang="en-US" sz="2826">
                <a:solidFill>
                  <a:srgbClr val="231F20"/>
                </a:solidFill>
                <a:latin typeface="Open Sauce"/>
                <a:ea typeface="Open Sauce"/>
                <a:cs typeface="Open Sauce"/>
                <a:sym typeface="Open Sauce"/>
              </a:rPr>
              <a:t>Data is viewed on the farmer’s smartphone app</a:t>
            </a:r>
          </a:p>
          <a:p>
            <a:pPr marL="0" lvl="0" indent="0" algn="l">
              <a:lnSpc>
                <a:spcPts val="3617"/>
              </a:lnSpc>
              <a:spcBef>
                <a:spcPct val="0"/>
              </a:spcBef>
            </a:pPr>
            <a:endParaRPr lang="en-US" sz="2826">
              <a:solidFill>
                <a:srgbClr val="231F20"/>
              </a:solidFill>
              <a:latin typeface="Open Sauce"/>
              <a:ea typeface="Open Sauce"/>
              <a:cs typeface="Open Sauce"/>
              <a:sym typeface="Open Sauce"/>
            </a:endParaRPr>
          </a:p>
        </p:txBody>
      </p:sp>
      <p:sp>
        <p:nvSpPr>
          <p:cNvPr id="19" name="TextBox 19"/>
          <p:cNvSpPr txBox="1"/>
          <p:nvPr/>
        </p:nvSpPr>
        <p:spPr>
          <a:xfrm>
            <a:off x="10283065" y="1556860"/>
            <a:ext cx="4100514" cy="465250"/>
          </a:xfrm>
          <a:prstGeom prst="rect">
            <a:avLst/>
          </a:prstGeom>
        </p:spPr>
        <p:txBody>
          <a:bodyPr lIns="0" tIns="0" rIns="0" bIns="0" rtlCol="0" anchor="t">
            <a:spAutoFit/>
          </a:bodyPr>
          <a:lstStyle/>
          <a:p>
            <a:pPr marL="0" lvl="0" indent="0" algn="l">
              <a:lnSpc>
                <a:spcPts val="3785"/>
              </a:lnSpc>
              <a:spcBef>
                <a:spcPct val="0"/>
              </a:spcBef>
            </a:pPr>
            <a:r>
              <a:rPr lang="en-US" sz="2957" b="1">
                <a:solidFill>
                  <a:srgbClr val="333231"/>
                </a:solidFill>
                <a:latin typeface="Open Sauce Bold"/>
                <a:ea typeface="Open Sauce Bold"/>
                <a:cs typeface="Open Sauce Bold"/>
                <a:sym typeface="Open Sauce Bold"/>
              </a:rPr>
              <a:t>Receiver Node (Base)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197473" y="2284437"/>
            <a:ext cx="4952648" cy="7507929"/>
            <a:chOff x="0" y="0"/>
            <a:chExt cx="2635675" cy="3995532"/>
          </a:xfrm>
        </p:grpSpPr>
        <p:sp>
          <p:nvSpPr>
            <p:cNvPr id="3" name="Freeform 3"/>
            <p:cNvSpPr/>
            <p:nvPr/>
          </p:nvSpPr>
          <p:spPr>
            <a:xfrm>
              <a:off x="0" y="0"/>
              <a:ext cx="2635675" cy="3995532"/>
            </a:xfrm>
            <a:custGeom>
              <a:avLst/>
              <a:gdLst/>
              <a:ahLst/>
              <a:cxnLst/>
              <a:rect l="l" t="t" r="r" b="b"/>
              <a:pathLst>
                <a:path w="2635675" h="3995532">
                  <a:moveTo>
                    <a:pt x="50022" y="0"/>
                  </a:moveTo>
                  <a:lnTo>
                    <a:pt x="2585653" y="0"/>
                  </a:lnTo>
                  <a:cubicBezTo>
                    <a:pt x="2598920" y="0"/>
                    <a:pt x="2611643" y="5270"/>
                    <a:pt x="2621024" y="14651"/>
                  </a:cubicBezTo>
                  <a:cubicBezTo>
                    <a:pt x="2630405" y="24032"/>
                    <a:pt x="2635675" y="36755"/>
                    <a:pt x="2635675" y="50022"/>
                  </a:cubicBezTo>
                  <a:lnTo>
                    <a:pt x="2635675" y="3945510"/>
                  </a:lnTo>
                  <a:cubicBezTo>
                    <a:pt x="2635675" y="3958777"/>
                    <a:pt x="2630405" y="3971500"/>
                    <a:pt x="2621024" y="3980881"/>
                  </a:cubicBezTo>
                  <a:cubicBezTo>
                    <a:pt x="2611643" y="3990262"/>
                    <a:pt x="2598920" y="3995532"/>
                    <a:pt x="2585653" y="3995532"/>
                  </a:cubicBezTo>
                  <a:lnTo>
                    <a:pt x="50022" y="3995532"/>
                  </a:lnTo>
                  <a:cubicBezTo>
                    <a:pt x="36755" y="3995532"/>
                    <a:pt x="24032" y="3990262"/>
                    <a:pt x="14651" y="3980881"/>
                  </a:cubicBezTo>
                  <a:cubicBezTo>
                    <a:pt x="5270" y="3971500"/>
                    <a:pt x="0" y="3958777"/>
                    <a:pt x="0" y="3945510"/>
                  </a:cubicBezTo>
                  <a:lnTo>
                    <a:pt x="0" y="50022"/>
                  </a:lnTo>
                  <a:cubicBezTo>
                    <a:pt x="0" y="36755"/>
                    <a:pt x="5270" y="24032"/>
                    <a:pt x="14651" y="14651"/>
                  </a:cubicBezTo>
                  <a:cubicBezTo>
                    <a:pt x="24032" y="5270"/>
                    <a:pt x="36755" y="0"/>
                    <a:pt x="50022" y="0"/>
                  </a:cubicBezTo>
                  <a:close/>
                </a:path>
              </a:pathLst>
            </a:custGeom>
            <a:solidFill>
              <a:srgbClr val="FFFFFF"/>
            </a:solidFill>
            <a:ln w="123825" cap="rnd">
              <a:solidFill>
                <a:srgbClr val="106861"/>
              </a:solidFill>
              <a:prstDash val="solid"/>
              <a:round/>
            </a:ln>
          </p:spPr>
        </p:sp>
        <p:sp>
          <p:nvSpPr>
            <p:cNvPr id="4" name="TextBox 4"/>
            <p:cNvSpPr txBox="1"/>
            <p:nvPr/>
          </p:nvSpPr>
          <p:spPr>
            <a:xfrm>
              <a:off x="0" y="-38100"/>
              <a:ext cx="2635675" cy="4033632"/>
            </a:xfrm>
            <a:prstGeom prst="rect">
              <a:avLst/>
            </a:prstGeom>
          </p:spPr>
          <p:txBody>
            <a:bodyPr lIns="50800" tIns="50800" rIns="50800" bIns="50800" rtlCol="0" anchor="ctr"/>
            <a:lstStyle/>
            <a:p>
              <a:pPr marL="0" lvl="0" indent="0" algn="ctr">
                <a:lnSpc>
                  <a:spcPts val="2756"/>
                </a:lnSpc>
                <a:spcBef>
                  <a:spcPct val="0"/>
                </a:spcBef>
              </a:pPr>
              <a:endParaRPr/>
            </a:p>
          </p:txBody>
        </p:sp>
      </p:grpSp>
      <p:sp>
        <p:nvSpPr>
          <p:cNvPr id="5" name="Freeform 5"/>
          <p:cNvSpPr/>
          <p:nvPr/>
        </p:nvSpPr>
        <p:spPr>
          <a:xfrm>
            <a:off x="2567265" y="2396225"/>
            <a:ext cx="2191485" cy="1021453"/>
          </a:xfrm>
          <a:custGeom>
            <a:avLst/>
            <a:gdLst/>
            <a:ahLst/>
            <a:cxnLst/>
            <a:rect l="l" t="t" r="r" b="b"/>
            <a:pathLst>
              <a:path w="2191485" h="1021453">
                <a:moveTo>
                  <a:pt x="0" y="0"/>
                </a:moveTo>
                <a:lnTo>
                  <a:pt x="2191485" y="0"/>
                </a:lnTo>
                <a:lnTo>
                  <a:pt x="2191485" y="1021453"/>
                </a:lnTo>
                <a:lnTo>
                  <a:pt x="0" y="1021453"/>
                </a:lnTo>
                <a:lnTo>
                  <a:pt x="0" y="0"/>
                </a:lnTo>
                <a:close/>
              </a:path>
            </a:pathLst>
          </a:custGeom>
          <a:blipFill>
            <a:blip r:embed="rId2">
              <a:extLst>
                <a:ext uri="{96DAC541-7B7A-43D3-8B79-37D633B846F1}">
                  <asvg:svgBlip xmlns:asvg="http://schemas.microsoft.com/office/drawing/2016/SVG/main" r:embed="rId3"/>
                </a:ext>
              </a:extLst>
            </a:blip>
            <a:stretch>
              <a:fillRect t="-114545"/>
            </a:stretch>
          </a:blipFill>
          <a:ln cap="sq">
            <a:noFill/>
            <a:prstDash val="solid"/>
            <a:miter/>
          </a:ln>
        </p:spPr>
      </p:sp>
      <p:sp>
        <p:nvSpPr>
          <p:cNvPr id="6" name="Freeform 6"/>
          <p:cNvSpPr/>
          <p:nvPr/>
        </p:nvSpPr>
        <p:spPr>
          <a:xfrm>
            <a:off x="14592460" y="2868946"/>
            <a:ext cx="3695540" cy="7418054"/>
          </a:xfrm>
          <a:custGeom>
            <a:avLst/>
            <a:gdLst/>
            <a:ahLst/>
            <a:cxnLst/>
            <a:rect l="l" t="t" r="r" b="b"/>
            <a:pathLst>
              <a:path w="3695540" h="7418054">
                <a:moveTo>
                  <a:pt x="0" y="0"/>
                </a:moveTo>
                <a:lnTo>
                  <a:pt x="3695540" y="0"/>
                </a:lnTo>
                <a:lnTo>
                  <a:pt x="3695540" y="7418054"/>
                </a:lnTo>
                <a:lnTo>
                  <a:pt x="0" y="7418054"/>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7" name="TextBox 7"/>
          <p:cNvSpPr txBox="1"/>
          <p:nvPr/>
        </p:nvSpPr>
        <p:spPr>
          <a:xfrm>
            <a:off x="5610191" y="552804"/>
            <a:ext cx="11555908" cy="866067"/>
          </a:xfrm>
          <a:prstGeom prst="rect">
            <a:avLst/>
          </a:prstGeom>
        </p:spPr>
        <p:txBody>
          <a:bodyPr lIns="0" tIns="0" rIns="0" bIns="0" rtlCol="0" anchor="t">
            <a:spAutoFit/>
          </a:bodyPr>
          <a:lstStyle/>
          <a:p>
            <a:pPr algn="l">
              <a:lnSpc>
                <a:spcPts val="7178"/>
              </a:lnSpc>
            </a:pPr>
            <a:r>
              <a:rPr lang="en-US" sz="5127" b="1" spc="-102">
                <a:solidFill>
                  <a:srgbClr val="191919"/>
                </a:solidFill>
                <a:latin typeface="Open Sauce Bold"/>
                <a:ea typeface="Open Sauce Bold"/>
                <a:cs typeface="Open Sauce Bold"/>
                <a:sym typeface="Open Sauce Bold"/>
              </a:rPr>
              <a:t>Project Components</a:t>
            </a:r>
          </a:p>
        </p:txBody>
      </p:sp>
      <p:sp>
        <p:nvSpPr>
          <p:cNvPr id="8" name="TextBox 8"/>
          <p:cNvSpPr txBox="1"/>
          <p:nvPr/>
        </p:nvSpPr>
        <p:spPr>
          <a:xfrm>
            <a:off x="2309620" y="3389103"/>
            <a:ext cx="2630706" cy="466013"/>
          </a:xfrm>
          <a:prstGeom prst="rect">
            <a:avLst/>
          </a:prstGeom>
        </p:spPr>
        <p:txBody>
          <a:bodyPr lIns="0" tIns="0" rIns="0" bIns="0" rtlCol="0" anchor="t">
            <a:spAutoFit/>
          </a:bodyPr>
          <a:lstStyle/>
          <a:p>
            <a:pPr marL="0" lvl="0" indent="0" algn="ctr">
              <a:lnSpc>
                <a:spcPts val="3689"/>
              </a:lnSpc>
              <a:spcBef>
                <a:spcPct val="0"/>
              </a:spcBef>
            </a:pPr>
            <a:r>
              <a:rPr lang="en-US" sz="2882" b="1">
                <a:solidFill>
                  <a:srgbClr val="343432"/>
                </a:solidFill>
                <a:latin typeface="Open Sauce Bold"/>
                <a:ea typeface="Open Sauce Bold"/>
                <a:cs typeface="Open Sauce Bold"/>
                <a:sym typeface="Open Sauce Bold"/>
              </a:rPr>
              <a:t>Sensors</a:t>
            </a:r>
          </a:p>
        </p:txBody>
      </p:sp>
      <p:sp>
        <p:nvSpPr>
          <p:cNvPr id="9" name="TextBox 9"/>
          <p:cNvSpPr txBox="1"/>
          <p:nvPr/>
        </p:nvSpPr>
        <p:spPr>
          <a:xfrm>
            <a:off x="3088191" y="2358125"/>
            <a:ext cx="1149633" cy="745501"/>
          </a:xfrm>
          <a:prstGeom prst="rect">
            <a:avLst/>
          </a:prstGeom>
        </p:spPr>
        <p:txBody>
          <a:bodyPr lIns="0" tIns="0" rIns="0" bIns="0" rtlCol="0" anchor="t">
            <a:spAutoFit/>
          </a:bodyPr>
          <a:lstStyle/>
          <a:p>
            <a:pPr marL="0" lvl="0" indent="0" algn="ctr">
              <a:lnSpc>
                <a:spcPts val="6003"/>
              </a:lnSpc>
              <a:spcBef>
                <a:spcPct val="0"/>
              </a:spcBef>
            </a:pPr>
            <a:r>
              <a:rPr lang="en-US" sz="4690" b="1">
                <a:solidFill>
                  <a:srgbClr val="F8F8F8"/>
                </a:solidFill>
                <a:latin typeface="Open Sauce Bold"/>
                <a:ea typeface="Open Sauce Bold"/>
                <a:cs typeface="Open Sauce Bold"/>
                <a:sym typeface="Open Sauce Bold"/>
              </a:rPr>
              <a:t>01</a:t>
            </a:r>
          </a:p>
        </p:txBody>
      </p:sp>
      <p:sp>
        <p:nvSpPr>
          <p:cNvPr id="10" name="TextBox 10"/>
          <p:cNvSpPr txBox="1"/>
          <p:nvPr/>
        </p:nvSpPr>
        <p:spPr>
          <a:xfrm>
            <a:off x="13654978" y="4419191"/>
            <a:ext cx="937482" cy="595909"/>
          </a:xfrm>
          <a:prstGeom prst="rect">
            <a:avLst/>
          </a:prstGeom>
        </p:spPr>
        <p:txBody>
          <a:bodyPr lIns="0" tIns="0" rIns="0" bIns="0" rtlCol="0" anchor="t">
            <a:spAutoFit/>
          </a:bodyPr>
          <a:lstStyle/>
          <a:p>
            <a:pPr marL="0" lvl="0" indent="0" algn="ctr">
              <a:lnSpc>
                <a:spcPts val="4895"/>
              </a:lnSpc>
              <a:spcBef>
                <a:spcPct val="0"/>
              </a:spcBef>
            </a:pPr>
            <a:r>
              <a:rPr lang="en-US" sz="3824" b="1">
                <a:solidFill>
                  <a:srgbClr val="F8F8F8"/>
                </a:solidFill>
                <a:latin typeface="Open Sauce Bold"/>
                <a:ea typeface="Open Sauce Bold"/>
                <a:cs typeface="Open Sauce Bold"/>
                <a:sym typeface="Open Sauce Bold"/>
              </a:rPr>
              <a:t>04</a:t>
            </a:r>
          </a:p>
        </p:txBody>
      </p:sp>
      <p:sp>
        <p:nvSpPr>
          <p:cNvPr id="11" name="Freeform 11"/>
          <p:cNvSpPr/>
          <p:nvPr/>
        </p:nvSpPr>
        <p:spPr>
          <a:xfrm rot="-10800000">
            <a:off x="-297104" y="-5133617"/>
            <a:ext cx="3695540" cy="7418054"/>
          </a:xfrm>
          <a:custGeom>
            <a:avLst/>
            <a:gdLst/>
            <a:ahLst/>
            <a:cxnLst/>
            <a:rect l="l" t="t" r="r" b="b"/>
            <a:pathLst>
              <a:path w="3695540" h="7418054">
                <a:moveTo>
                  <a:pt x="0" y="0"/>
                </a:moveTo>
                <a:lnTo>
                  <a:pt x="3695540" y="0"/>
                </a:lnTo>
                <a:lnTo>
                  <a:pt x="3695540" y="7418054"/>
                </a:lnTo>
                <a:lnTo>
                  <a:pt x="0" y="7418054"/>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12" name="TextBox 12"/>
          <p:cNvSpPr txBox="1"/>
          <p:nvPr/>
        </p:nvSpPr>
        <p:spPr>
          <a:xfrm>
            <a:off x="1288457" y="3922807"/>
            <a:ext cx="4773244" cy="6267577"/>
          </a:xfrm>
          <a:prstGeom prst="rect">
            <a:avLst/>
          </a:prstGeom>
        </p:spPr>
        <p:txBody>
          <a:bodyPr lIns="0" tIns="0" rIns="0" bIns="0" rtlCol="0" anchor="t">
            <a:spAutoFit/>
          </a:bodyPr>
          <a:lstStyle/>
          <a:p>
            <a:pPr marL="604516" lvl="1" indent="-302258" algn="l">
              <a:lnSpc>
                <a:spcPts val="3583"/>
              </a:lnSpc>
              <a:buFont typeface="Arial"/>
              <a:buChar char="•"/>
            </a:pPr>
            <a:r>
              <a:rPr lang="en-US" sz="2799" b="1">
                <a:solidFill>
                  <a:srgbClr val="231F20"/>
                </a:solidFill>
                <a:latin typeface="Open Sauce Bold"/>
                <a:ea typeface="Open Sauce Bold"/>
                <a:cs typeface="Open Sauce Bold"/>
                <a:sym typeface="Open Sauce Bold"/>
              </a:rPr>
              <a:t>DHT11 Sensor</a:t>
            </a:r>
          </a:p>
          <a:p>
            <a:pPr marL="604516" lvl="1" indent="-302258" algn="l">
              <a:lnSpc>
                <a:spcPts val="3583"/>
              </a:lnSpc>
              <a:buFont typeface="Arial"/>
              <a:buChar char="•"/>
            </a:pPr>
            <a:r>
              <a:rPr lang="en-US" sz="2799">
                <a:solidFill>
                  <a:srgbClr val="231F20"/>
                </a:solidFill>
                <a:latin typeface="Open Sauce"/>
                <a:ea typeface="Open Sauce"/>
                <a:cs typeface="Open Sauce"/>
                <a:sym typeface="Open Sauce"/>
              </a:rPr>
              <a:t>Measures temperature and humidity</a:t>
            </a:r>
          </a:p>
          <a:p>
            <a:pPr marL="604516" lvl="1" indent="-302258" algn="l">
              <a:lnSpc>
                <a:spcPts val="3583"/>
              </a:lnSpc>
              <a:buFont typeface="Arial"/>
              <a:buChar char="•"/>
            </a:pPr>
            <a:r>
              <a:rPr lang="en-US" sz="2799">
                <a:solidFill>
                  <a:srgbClr val="231F20"/>
                </a:solidFill>
                <a:latin typeface="Open Sauce"/>
                <a:ea typeface="Open Sauce"/>
                <a:cs typeface="Open Sauce"/>
                <a:sym typeface="Open Sauce"/>
              </a:rPr>
              <a:t>Digital output, cost-effective for basic environmental sensing</a:t>
            </a:r>
          </a:p>
          <a:p>
            <a:pPr marL="604516" lvl="1" indent="-302258" algn="l">
              <a:lnSpc>
                <a:spcPts val="3583"/>
              </a:lnSpc>
              <a:buFont typeface="Arial"/>
              <a:buChar char="•"/>
            </a:pPr>
            <a:r>
              <a:rPr lang="en-US" sz="2799" b="1">
                <a:solidFill>
                  <a:srgbClr val="231F20"/>
                </a:solidFill>
                <a:latin typeface="Open Sauce Bold"/>
                <a:ea typeface="Open Sauce Bold"/>
                <a:cs typeface="Open Sauce Bold"/>
                <a:sym typeface="Open Sauce Bold"/>
              </a:rPr>
              <a:t>Capacitive Soil Moisture Sensor</a:t>
            </a:r>
          </a:p>
          <a:p>
            <a:pPr marL="604516" lvl="1" indent="-302258" algn="l">
              <a:lnSpc>
                <a:spcPts val="3583"/>
              </a:lnSpc>
              <a:buFont typeface="Arial"/>
              <a:buChar char="•"/>
            </a:pPr>
            <a:r>
              <a:rPr lang="en-US" sz="2799">
                <a:solidFill>
                  <a:srgbClr val="231F20"/>
                </a:solidFill>
                <a:latin typeface="Open Sauce"/>
                <a:ea typeface="Open Sauce"/>
                <a:cs typeface="Open Sauce"/>
                <a:sym typeface="Open Sauce"/>
              </a:rPr>
              <a:t>Detects soil moisture level</a:t>
            </a:r>
          </a:p>
          <a:p>
            <a:pPr marL="604516" lvl="1" indent="-302258" algn="l">
              <a:lnSpc>
                <a:spcPts val="3583"/>
              </a:lnSpc>
              <a:buFont typeface="Arial"/>
              <a:buChar char="•"/>
            </a:pPr>
            <a:r>
              <a:rPr lang="en-US" sz="2799">
                <a:solidFill>
                  <a:srgbClr val="231F20"/>
                </a:solidFill>
                <a:latin typeface="Open Sauce"/>
                <a:ea typeface="Open Sauce"/>
                <a:cs typeface="Open Sauce"/>
                <a:sym typeface="Open Sauce"/>
              </a:rPr>
              <a:t>Analog output, corrosion-resistant design</a:t>
            </a:r>
          </a:p>
          <a:p>
            <a:pPr marL="0" lvl="0" indent="0" algn="l">
              <a:lnSpc>
                <a:spcPts val="3583"/>
              </a:lnSpc>
              <a:spcBef>
                <a:spcPct val="0"/>
              </a:spcBef>
            </a:pPr>
            <a:endParaRPr lang="en-US" sz="2799">
              <a:solidFill>
                <a:srgbClr val="231F20"/>
              </a:solidFill>
              <a:latin typeface="Open Sauce"/>
              <a:ea typeface="Open Sauce"/>
              <a:cs typeface="Open Sauce"/>
              <a:sym typeface="Open Sauce"/>
            </a:endParaRPr>
          </a:p>
        </p:txBody>
      </p:sp>
      <p:grpSp>
        <p:nvGrpSpPr>
          <p:cNvPr id="13" name="Group 13"/>
          <p:cNvGrpSpPr/>
          <p:nvPr/>
        </p:nvGrpSpPr>
        <p:grpSpPr>
          <a:xfrm rot="-10800000">
            <a:off x="6518901" y="2284437"/>
            <a:ext cx="5071773" cy="7507929"/>
            <a:chOff x="0" y="0"/>
            <a:chExt cx="2699071" cy="3995532"/>
          </a:xfrm>
        </p:grpSpPr>
        <p:sp>
          <p:nvSpPr>
            <p:cNvPr id="14" name="Freeform 14"/>
            <p:cNvSpPr/>
            <p:nvPr/>
          </p:nvSpPr>
          <p:spPr>
            <a:xfrm>
              <a:off x="0" y="0"/>
              <a:ext cx="2699071" cy="3995532"/>
            </a:xfrm>
            <a:custGeom>
              <a:avLst/>
              <a:gdLst/>
              <a:ahLst/>
              <a:cxnLst/>
              <a:rect l="l" t="t" r="r" b="b"/>
              <a:pathLst>
                <a:path w="2699071" h="3995532">
                  <a:moveTo>
                    <a:pt x="48847" y="0"/>
                  </a:moveTo>
                  <a:lnTo>
                    <a:pt x="2650224" y="0"/>
                  </a:lnTo>
                  <a:cubicBezTo>
                    <a:pt x="2663179" y="0"/>
                    <a:pt x="2675603" y="5146"/>
                    <a:pt x="2684764" y="14307"/>
                  </a:cubicBezTo>
                  <a:cubicBezTo>
                    <a:pt x="2693924" y="23468"/>
                    <a:pt x="2699071" y="35892"/>
                    <a:pt x="2699071" y="48847"/>
                  </a:cubicBezTo>
                  <a:lnTo>
                    <a:pt x="2699071" y="3946685"/>
                  </a:lnTo>
                  <a:cubicBezTo>
                    <a:pt x="2699071" y="3973662"/>
                    <a:pt x="2677201" y="3995532"/>
                    <a:pt x="2650224" y="3995532"/>
                  </a:cubicBezTo>
                  <a:lnTo>
                    <a:pt x="48847" y="3995532"/>
                  </a:lnTo>
                  <a:cubicBezTo>
                    <a:pt x="21870" y="3995532"/>
                    <a:pt x="0" y="3973662"/>
                    <a:pt x="0" y="3946685"/>
                  </a:cubicBezTo>
                  <a:lnTo>
                    <a:pt x="0" y="48847"/>
                  </a:lnTo>
                  <a:cubicBezTo>
                    <a:pt x="0" y="21870"/>
                    <a:pt x="21870" y="0"/>
                    <a:pt x="48847" y="0"/>
                  </a:cubicBezTo>
                  <a:close/>
                </a:path>
              </a:pathLst>
            </a:custGeom>
            <a:solidFill>
              <a:srgbClr val="FFFFFF"/>
            </a:solidFill>
            <a:ln w="123825" cap="rnd">
              <a:solidFill>
                <a:srgbClr val="106861"/>
              </a:solidFill>
              <a:prstDash val="solid"/>
              <a:round/>
            </a:ln>
          </p:spPr>
        </p:sp>
        <p:sp>
          <p:nvSpPr>
            <p:cNvPr id="15" name="TextBox 15"/>
            <p:cNvSpPr txBox="1"/>
            <p:nvPr/>
          </p:nvSpPr>
          <p:spPr>
            <a:xfrm>
              <a:off x="0" y="-38100"/>
              <a:ext cx="2699071" cy="4033632"/>
            </a:xfrm>
            <a:prstGeom prst="rect">
              <a:avLst/>
            </a:prstGeom>
          </p:spPr>
          <p:txBody>
            <a:bodyPr lIns="50800" tIns="50800" rIns="50800" bIns="50800" rtlCol="0" anchor="ctr"/>
            <a:lstStyle/>
            <a:p>
              <a:pPr marL="0" lvl="0" indent="0" algn="ctr">
                <a:lnSpc>
                  <a:spcPts val="2756"/>
                </a:lnSpc>
                <a:spcBef>
                  <a:spcPct val="0"/>
                </a:spcBef>
              </a:pPr>
              <a:endParaRPr/>
            </a:p>
          </p:txBody>
        </p:sp>
      </p:grpSp>
      <p:sp>
        <p:nvSpPr>
          <p:cNvPr id="16" name="Freeform 16"/>
          <p:cNvSpPr/>
          <p:nvPr/>
        </p:nvSpPr>
        <p:spPr>
          <a:xfrm>
            <a:off x="7888692" y="2396225"/>
            <a:ext cx="2191485" cy="1021453"/>
          </a:xfrm>
          <a:custGeom>
            <a:avLst/>
            <a:gdLst/>
            <a:ahLst/>
            <a:cxnLst/>
            <a:rect l="l" t="t" r="r" b="b"/>
            <a:pathLst>
              <a:path w="2191485" h="1021453">
                <a:moveTo>
                  <a:pt x="0" y="0"/>
                </a:moveTo>
                <a:lnTo>
                  <a:pt x="2191485" y="0"/>
                </a:lnTo>
                <a:lnTo>
                  <a:pt x="2191485" y="1021453"/>
                </a:lnTo>
                <a:lnTo>
                  <a:pt x="0" y="1021453"/>
                </a:lnTo>
                <a:lnTo>
                  <a:pt x="0" y="0"/>
                </a:lnTo>
                <a:close/>
              </a:path>
            </a:pathLst>
          </a:custGeom>
          <a:blipFill>
            <a:blip r:embed="rId2">
              <a:extLst>
                <a:ext uri="{96DAC541-7B7A-43D3-8B79-37D633B846F1}">
                  <asvg:svgBlip xmlns:asvg="http://schemas.microsoft.com/office/drawing/2016/SVG/main" r:embed="rId3"/>
                </a:ext>
              </a:extLst>
            </a:blip>
            <a:stretch>
              <a:fillRect t="-114545"/>
            </a:stretch>
          </a:blipFill>
          <a:ln cap="sq">
            <a:noFill/>
            <a:prstDash val="solid"/>
            <a:miter/>
          </a:ln>
        </p:spPr>
      </p:sp>
      <p:sp>
        <p:nvSpPr>
          <p:cNvPr id="17" name="TextBox 17"/>
          <p:cNvSpPr txBox="1"/>
          <p:nvPr/>
        </p:nvSpPr>
        <p:spPr>
          <a:xfrm>
            <a:off x="6150121" y="3389103"/>
            <a:ext cx="5668627" cy="466013"/>
          </a:xfrm>
          <a:prstGeom prst="rect">
            <a:avLst/>
          </a:prstGeom>
        </p:spPr>
        <p:txBody>
          <a:bodyPr lIns="0" tIns="0" rIns="0" bIns="0" rtlCol="0" anchor="t">
            <a:spAutoFit/>
          </a:bodyPr>
          <a:lstStyle/>
          <a:p>
            <a:pPr marL="0" lvl="0" indent="0" algn="ctr">
              <a:lnSpc>
                <a:spcPts val="3689"/>
              </a:lnSpc>
              <a:spcBef>
                <a:spcPct val="0"/>
              </a:spcBef>
            </a:pPr>
            <a:r>
              <a:rPr lang="en-US" sz="2882" b="1">
                <a:solidFill>
                  <a:srgbClr val="343432"/>
                </a:solidFill>
                <a:latin typeface="Open Sauce Bold"/>
                <a:ea typeface="Open Sauce Bold"/>
                <a:cs typeface="Open Sauce Bold"/>
                <a:sym typeface="Open Sauce Bold"/>
              </a:rPr>
              <a:t>Communication Module</a:t>
            </a:r>
          </a:p>
        </p:txBody>
      </p:sp>
      <p:sp>
        <p:nvSpPr>
          <p:cNvPr id="18" name="TextBox 18"/>
          <p:cNvSpPr txBox="1"/>
          <p:nvPr/>
        </p:nvSpPr>
        <p:spPr>
          <a:xfrm>
            <a:off x="8409618" y="2358125"/>
            <a:ext cx="1149633" cy="745501"/>
          </a:xfrm>
          <a:prstGeom prst="rect">
            <a:avLst/>
          </a:prstGeom>
        </p:spPr>
        <p:txBody>
          <a:bodyPr lIns="0" tIns="0" rIns="0" bIns="0" rtlCol="0" anchor="t">
            <a:spAutoFit/>
          </a:bodyPr>
          <a:lstStyle/>
          <a:p>
            <a:pPr marL="0" lvl="0" indent="0" algn="ctr">
              <a:lnSpc>
                <a:spcPts val="6003"/>
              </a:lnSpc>
              <a:spcBef>
                <a:spcPct val="0"/>
              </a:spcBef>
            </a:pPr>
            <a:r>
              <a:rPr lang="en-US" sz="4690" b="1">
                <a:solidFill>
                  <a:srgbClr val="F8F8F8"/>
                </a:solidFill>
                <a:latin typeface="Open Sauce Bold"/>
                <a:ea typeface="Open Sauce Bold"/>
                <a:cs typeface="Open Sauce Bold"/>
                <a:sym typeface="Open Sauce Bold"/>
              </a:rPr>
              <a:t>02</a:t>
            </a:r>
          </a:p>
        </p:txBody>
      </p:sp>
      <p:sp>
        <p:nvSpPr>
          <p:cNvPr id="19" name="TextBox 19"/>
          <p:cNvSpPr txBox="1"/>
          <p:nvPr/>
        </p:nvSpPr>
        <p:spPr>
          <a:xfrm>
            <a:off x="6518901" y="3981989"/>
            <a:ext cx="4869245" cy="6076061"/>
          </a:xfrm>
          <a:prstGeom prst="rect">
            <a:avLst/>
          </a:prstGeom>
        </p:spPr>
        <p:txBody>
          <a:bodyPr lIns="0" tIns="0" rIns="0" bIns="0" rtlCol="0" anchor="t">
            <a:spAutoFit/>
          </a:bodyPr>
          <a:lstStyle/>
          <a:p>
            <a:pPr marL="626106" lvl="1" indent="-313053" algn="l">
              <a:lnSpc>
                <a:spcPts val="3711"/>
              </a:lnSpc>
              <a:buFont typeface="Arial"/>
              <a:buChar char="•"/>
            </a:pPr>
            <a:r>
              <a:rPr lang="en-US" sz="2899" b="1">
                <a:solidFill>
                  <a:srgbClr val="231F20"/>
                </a:solidFill>
                <a:latin typeface="Open Sauce Bold"/>
                <a:ea typeface="Open Sauce Bold"/>
                <a:cs typeface="Open Sauce Bold"/>
                <a:sym typeface="Open Sauce Bold"/>
              </a:rPr>
              <a:t>SX1278 LoRa Module</a:t>
            </a:r>
          </a:p>
          <a:p>
            <a:pPr marL="626106" lvl="1" indent="-313053" algn="l">
              <a:lnSpc>
                <a:spcPts val="3711"/>
              </a:lnSpc>
              <a:buFont typeface="Arial"/>
              <a:buChar char="•"/>
            </a:pPr>
            <a:r>
              <a:rPr lang="en-US" sz="2899">
                <a:solidFill>
                  <a:srgbClr val="231F20"/>
                </a:solidFill>
                <a:latin typeface="Open Sauce"/>
                <a:ea typeface="Open Sauce"/>
                <a:cs typeface="Open Sauce"/>
                <a:sym typeface="Open Sauce"/>
              </a:rPr>
              <a:t>Enables long-range, low-power wireless communication</a:t>
            </a:r>
          </a:p>
          <a:p>
            <a:pPr marL="626106" lvl="1" indent="-313053" algn="l">
              <a:lnSpc>
                <a:spcPts val="3711"/>
              </a:lnSpc>
              <a:buFont typeface="Arial"/>
              <a:buChar char="•"/>
            </a:pPr>
            <a:r>
              <a:rPr lang="en-US" sz="2899">
                <a:solidFill>
                  <a:srgbClr val="231F20"/>
                </a:solidFill>
                <a:latin typeface="Open Sauce"/>
                <a:ea typeface="Open Sauce"/>
                <a:cs typeface="Open Sauce"/>
                <a:sym typeface="Open Sauce"/>
              </a:rPr>
              <a:t>Ideal for remote farm locations</a:t>
            </a:r>
          </a:p>
          <a:p>
            <a:pPr marL="626106" lvl="1" indent="-313053" algn="l">
              <a:lnSpc>
                <a:spcPts val="3711"/>
              </a:lnSpc>
              <a:spcBef>
                <a:spcPct val="0"/>
              </a:spcBef>
              <a:buFont typeface="Arial"/>
              <a:buChar char="•"/>
            </a:pPr>
            <a:r>
              <a:rPr lang="en-US" sz="2899" b="1">
                <a:solidFill>
                  <a:srgbClr val="231F20"/>
                </a:solidFill>
                <a:latin typeface="Open Sauce Bold"/>
                <a:ea typeface="Open Sauce Bold"/>
                <a:cs typeface="Open Sauce Bold"/>
                <a:sym typeface="Open Sauce Bold"/>
              </a:rPr>
              <a:t>Power Supply</a:t>
            </a:r>
          </a:p>
          <a:p>
            <a:pPr marL="626106" lvl="1" indent="-313053" algn="l">
              <a:lnSpc>
                <a:spcPts val="3711"/>
              </a:lnSpc>
              <a:buFont typeface="Arial"/>
              <a:buChar char="•"/>
            </a:pPr>
            <a:r>
              <a:rPr lang="en-US" sz="2899" u="none" strike="noStrike">
                <a:solidFill>
                  <a:srgbClr val="231F20"/>
                </a:solidFill>
                <a:latin typeface="Open Sauce"/>
                <a:ea typeface="Open Sauce"/>
                <a:cs typeface="Open Sauce"/>
                <a:sym typeface="Open Sauce"/>
              </a:rPr>
              <a:t>9V Battery + LM7805 Regulator</a:t>
            </a:r>
          </a:p>
          <a:p>
            <a:pPr marL="626106" lvl="1" indent="-313053" algn="l">
              <a:lnSpc>
                <a:spcPts val="3711"/>
              </a:lnSpc>
              <a:spcBef>
                <a:spcPct val="0"/>
              </a:spcBef>
              <a:buFont typeface="Arial"/>
              <a:buChar char="•"/>
            </a:pPr>
            <a:r>
              <a:rPr lang="en-US" sz="2899" u="none" strike="noStrike">
                <a:solidFill>
                  <a:srgbClr val="231F20"/>
                </a:solidFill>
                <a:latin typeface="Open Sauce"/>
                <a:ea typeface="Open Sauce"/>
                <a:cs typeface="Open Sauce"/>
                <a:sym typeface="Open Sauce"/>
              </a:rPr>
              <a:t>Suitable for outdoor/field deployment</a:t>
            </a:r>
          </a:p>
          <a:p>
            <a:pPr marL="0" lvl="0" indent="0" algn="l">
              <a:lnSpc>
                <a:spcPts val="3711"/>
              </a:lnSpc>
              <a:spcBef>
                <a:spcPct val="0"/>
              </a:spcBef>
            </a:pPr>
            <a:endParaRPr lang="en-US" sz="2899" u="none" strike="noStrike">
              <a:solidFill>
                <a:srgbClr val="231F20"/>
              </a:solidFill>
              <a:latin typeface="Open Sauce"/>
              <a:ea typeface="Open Sauce"/>
              <a:cs typeface="Open Sauce"/>
              <a:sym typeface="Open Sauce"/>
            </a:endParaRPr>
          </a:p>
        </p:txBody>
      </p:sp>
      <p:grpSp>
        <p:nvGrpSpPr>
          <p:cNvPr id="20" name="Group 20"/>
          <p:cNvGrpSpPr/>
          <p:nvPr/>
        </p:nvGrpSpPr>
        <p:grpSpPr>
          <a:xfrm rot="-10800000">
            <a:off x="11959453" y="2284437"/>
            <a:ext cx="5299847" cy="7507929"/>
            <a:chOff x="0" y="0"/>
            <a:chExt cx="2820446" cy="3995532"/>
          </a:xfrm>
        </p:grpSpPr>
        <p:sp>
          <p:nvSpPr>
            <p:cNvPr id="21" name="Freeform 21"/>
            <p:cNvSpPr/>
            <p:nvPr/>
          </p:nvSpPr>
          <p:spPr>
            <a:xfrm>
              <a:off x="0" y="0"/>
              <a:ext cx="2820446" cy="3995532"/>
            </a:xfrm>
            <a:custGeom>
              <a:avLst/>
              <a:gdLst/>
              <a:ahLst/>
              <a:cxnLst/>
              <a:rect l="l" t="t" r="r" b="b"/>
              <a:pathLst>
                <a:path w="2820446" h="3995532">
                  <a:moveTo>
                    <a:pt x="46745" y="0"/>
                  </a:moveTo>
                  <a:lnTo>
                    <a:pt x="2773701" y="0"/>
                  </a:lnTo>
                  <a:cubicBezTo>
                    <a:pt x="2799518" y="0"/>
                    <a:pt x="2820446" y="20928"/>
                    <a:pt x="2820446" y="46745"/>
                  </a:cubicBezTo>
                  <a:lnTo>
                    <a:pt x="2820446" y="3948787"/>
                  </a:lnTo>
                  <a:cubicBezTo>
                    <a:pt x="2820446" y="3961185"/>
                    <a:pt x="2815521" y="3973075"/>
                    <a:pt x="2806755" y="3981841"/>
                  </a:cubicBezTo>
                  <a:cubicBezTo>
                    <a:pt x="2797988" y="3990607"/>
                    <a:pt x="2786099" y="3995532"/>
                    <a:pt x="2773701" y="3995532"/>
                  </a:cubicBezTo>
                  <a:lnTo>
                    <a:pt x="46745" y="3995532"/>
                  </a:lnTo>
                  <a:cubicBezTo>
                    <a:pt x="34347" y="3995532"/>
                    <a:pt x="22458" y="3990607"/>
                    <a:pt x="13691" y="3981841"/>
                  </a:cubicBezTo>
                  <a:cubicBezTo>
                    <a:pt x="4925" y="3973075"/>
                    <a:pt x="0" y="3961185"/>
                    <a:pt x="0" y="3948787"/>
                  </a:cubicBezTo>
                  <a:lnTo>
                    <a:pt x="0" y="46745"/>
                  </a:lnTo>
                  <a:cubicBezTo>
                    <a:pt x="0" y="34347"/>
                    <a:pt x="4925" y="22458"/>
                    <a:pt x="13691" y="13691"/>
                  </a:cubicBezTo>
                  <a:cubicBezTo>
                    <a:pt x="22458" y="4925"/>
                    <a:pt x="34347" y="0"/>
                    <a:pt x="46745" y="0"/>
                  </a:cubicBezTo>
                  <a:close/>
                </a:path>
              </a:pathLst>
            </a:custGeom>
            <a:solidFill>
              <a:srgbClr val="FFFFFF"/>
            </a:solidFill>
            <a:ln w="123825" cap="rnd">
              <a:solidFill>
                <a:srgbClr val="106861"/>
              </a:solidFill>
              <a:prstDash val="solid"/>
              <a:round/>
            </a:ln>
          </p:spPr>
        </p:sp>
        <p:sp>
          <p:nvSpPr>
            <p:cNvPr id="22" name="TextBox 22"/>
            <p:cNvSpPr txBox="1"/>
            <p:nvPr/>
          </p:nvSpPr>
          <p:spPr>
            <a:xfrm>
              <a:off x="0" y="-38100"/>
              <a:ext cx="2820446" cy="4033632"/>
            </a:xfrm>
            <a:prstGeom prst="rect">
              <a:avLst/>
            </a:prstGeom>
          </p:spPr>
          <p:txBody>
            <a:bodyPr lIns="50800" tIns="50800" rIns="50800" bIns="50800" rtlCol="0" anchor="ctr"/>
            <a:lstStyle/>
            <a:p>
              <a:pPr marL="0" lvl="0" indent="0" algn="ctr">
                <a:lnSpc>
                  <a:spcPts val="2756"/>
                </a:lnSpc>
                <a:spcBef>
                  <a:spcPct val="0"/>
                </a:spcBef>
              </a:pPr>
              <a:endParaRPr/>
            </a:p>
          </p:txBody>
        </p:sp>
      </p:grpSp>
      <p:sp>
        <p:nvSpPr>
          <p:cNvPr id="23" name="Freeform 23"/>
          <p:cNvSpPr/>
          <p:nvPr/>
        </p:nvSpPr>
        <p:spPr>
          <a:xfrm>
            <a:off x="13329244" y="2396225"/>
            <a:ext cx="2191485" cy="1021453"/>
          </a:xfrm>
          <a:custGeom>
            <a:avLst/>
            <a:gdLst/>
            <a:ahLst/>
            <a:cxnLst/>
            <a:rect l="l" t="t" r="r" b="b"/>
            <a:pathLst>
              <a:path w="2191485" h="1021453">
                <a:moveTo>
                  <a:pt x="0" y="0"/>
                </a:moveTo>
                <a:lnTo>
                  <a:pt x="2191485" y="0"/>
                </a:lnTo>
                <a:lnTo>
                  <a:pt x="2191485" y="1021453"/>
                </a:lnTo>
                <a:lnTo>
                  <a:pt x="0" y="1021453"/>
                </a:lnTo>
                <a:lnTo>
                  <a:pt x="0" y="0"/>
                </a:lnTo>
                <a:close/>
              </a:path>
            </a:pathLst>
          </a:custGeom>
          <a:blipFill>
            <a:blip r:embed="rId2">
              <a:extLst>
                <a:ext uri="{96DAC541-7B7A-43D3-8B79-37D633B846F1}">
                  <asvg:svgBlip xmlns:asvg="http://schemas.microsoft.com/office/drawing/2016/SVG/main" r:embed="rId3"/>
                </a:ext>
              </a:extLst>
            </a:blip>
            <a:stretch>
              <a:fillRect t="-114545"/>
            </a:stretch>
          </a:blipFill>
          <a:ln cap="sq">
            <a:noFill/>
            <a:prstDash val="solid"/>
            <a:miter/>
          </a:ln>
        </p:spPr>
      </p:sp>
      <p:sp>
        <p:nvSpPr>
          <p:cNvPr id="24" name="TextBox 24"/>
          <p:cNvSpPr txBox="1"/>
          <p:nvPr/>
        </p:nvSpPr>
        <p:spPr>
          <a:xfrm>
            <a:off x="11758147" y="3380594"/>
            <a:ext cx="5668627" cy="474522"/>
          </a:xfrm>
          <a:prstGeom prst="rect">
            <a:avLst/>
          </a:prstGeom>
        </p:spPr>
        <p:txBody>
          <a:bodyPr lIns="0" tIns="0" rIns="0" bIns="0" rtlCol="0" anchor="t">
            <a:spAutoFit/>
          </a:bodyPr>
          <a:lstStyle/>
          <a:p>
            <a:pPr marL="0" lvl="0" indent="0" algn="ctr">
              <a:lnSpc>
                <a:spcPts val="3817"/>
              </a:lnSpc>
              <a:spcBef>
                <a:spcPct val="0"/>
              </a:spcBef>
            </a:pPr>
            <a:r>
              <a:rPr lang="en-US" sz="2982" b="1">
                <a:solidFill>
                  <a:srgbClr val="343432"/>
                </a:solidFill>
                <a:latin typeface="Open Sauce Bold"/>
                <a:ea typeface="Open Sauce Bold"/>
                <a:cs typeface="Open Sauce Bold"/>
                <a:sym typeface="Open Sauce Bold"/>
              </a:rPr>
              <a:t>Microcontrollers</a:t>
            </a:r>
          </a:p>
        </p:txBody>
      </p:sp>
      <p:sp>
        <p:nvSpPr>
          <p:cNvPr id="25" name="TextBox 25"/>
          <p:cNvSpPr txBox="1"/>
          <p:nvPr/>
        </p:nvSpPr>
        <p:spPr>
          <a:xfrm>
            <a:off x="13850170" y="2358125"/>
            <a:ext cx="1149633" cy="745501"/>
          </a:xfrm>
          <a:prstGeom prst="rect">
            <a:avLst/>
          </a:prstGeom>
        </p:spPr>
        <p:txBody>
          <a:bodyPr lIns="0" tIns="0" rIns="0" bIns="0" rtlCol="0" anchor="t">
            <a:spAutoFit/>
          </a:bodyPr>
          <a:lstStyle/>
          <a:p>
            <a:pPr marL="0" lvl="0" indent="0" algn="ctr">
              <a:lnSpc>
                <a:spcPts val="6003"/>
              </a:lnSpc>
              <a:spcBef>
                <a:spcPct val="0"/>
              </a:spcBef>
            </a:pPr>
            <a:r>
              <a:rPr lang="en-US" sz="4690" b="1">
                <a:solidFill>
                  <a:srgbClr val="F8F8F8"/>
                </a:solidFill>
                <a:latin typeface="Open Sauce Bold"/>
                <a:ea typeface="Open Sauce Bold"/>
                <a:cs typeface="Open Sauce Bold"/>
                <a:sym typeface="Open Sauce Bold"/>
              </a:rPr>
              <a:t>03</a:t>
            </a:r>
          </a:p>
        </p:txBody>
      </p:sp>
      <p:sp>
        <p:nvSpPr>
          <p:cNvPr id="26" name="TextBox 26"/>
          <p:cNvSpPr txBox="1"/>
          <p:nvPr/>
        </p:nvSpPr>
        <p:spPr>
          <a:xfrm>
            <a:off x="12050436" y="3913282"/>
            <a:ext cx="4770053" cy="5609336"/>
          </a:xfrm>
          <a:prstGeom prst="rect">
            <a:avLst/>
          </a:prstGeom>
        </p:spPr>
        <p:txBody>
          <a:bodyPr lIns="0" tIns="0" rIns="0" bIns="0" rtlCol="0" anchor="t">
            <a:spAutoFit/>
          </a:bodyPr>
          <a:lstStyle/>
          <a:p>
            <a:pPr marL="626109" lvl="1" indent="-313054" algn="l">
              <a:lnSpc>
                <a:spcPts val="3711"/>
              </a:lnSpc>
              <a:buFont typeface="Arial"/>
              <a:buChar char="•"/>
            </a:pPr>
            <a:r>
              <a:rPr lang="en-US" sz="2899" b="1">
                <a:solidFill>
                  <a:srgbClr val="231F20"/>
                </a:solidFill>
                <a:latin typeface="Open Sauce Bold"/>
                <a:ea typeface="Open Sauce Bold"/>
                <a:cs typeface="Open Sauce Bold"/>
                <a:sym typeface="Open Sauce Bold"/>
              </a:rPr>
              <a:t>WeMOS D1 Mini</a:t>
            </a:r>
          </a:p>
          <a:p>
            <a:pPr marL="626109" lvl="1" indent="-313054" algn="l">
              <a:lnSpc>
                <a:spcPts val="3711"/>
              </a:lnSpc>
              <a:buFont typeface="Arial"/>
              <a:buChar char="•"/>
            </a:pPr>
            <a:r>
              <a:rPr lang="en-US" sz="2899">
                <a:solidFill>
                  <a:srgbClr val="231F20"/>
                </a:solidFill>
                <a:latin typeface="Open Sauce"/>
                <a:ea typeface="Open Sauce"/>
                <a:cs typeface="Open Sauce"/>
                <a:sym typeface="Open Sauce"/>
              </a:rPr>
              <a:t>Compact version of ESP8266, used in Wi-Fi-based testing</a:t>
            </a:r>
          </a:p>
          <a:p>
            <a:pPr marL="626109" lvl="1" indent="-313054" algn="l">
              <a:lnSpc>
                <a:spcPts val="3711"/>
              </a:lnSpc>
              <a:buFont typeface="Arial"/>
              <a:buChar char="•"/>
            </a:pPr>
            <a:r>
              <a:rPr lang="en-US" sz="2899" b="1">
                <a:solidFill>
                  <a:srgbClr val="231F20"/>
                </a:solidFill>
                <a:latin typeface="Open Sauce Bold"/>
                <a:ea typeface="Open Sauce Bold"/>
                <a:cs typeface="Open Sauce Bold"/>
                <a:sym typeface="Open Sauce Bold"/>
              </a:rPr>
              <a:t>NodeMCU ESP8266</a:t>
            </a:r>
          </a:p>
          <a:p>
            <a:pPr marL="626109" lvl="1" indent="-313054" algn="l">
              <a:lnSpc>
                <a:spcPts val="3711"/>
              </a:lnSpc>
              <a:buFont typeface="Arial"/>
              <a:buChar char="•"/>
            </a:pPr>
            <a:r>
              <a:rPr lang="en-US" sz="2899">
                <a:solidFill>
                  <a:srgbClr val="231F20"/>
                </a:solidFill>
                <a:latin typeface="Open Sauce"/>
                <a:ea typeface="Open Sauce"/>
                <a:cs typeface="Open Sauce"/>
                <a:sym typeface="Open Sauce"/>
              </a:rPr>
              <a:t>Main controller for both transmitter and receiver nodes</a:t>
            </a:r>
          </a:p>
          <a:p>
            <a:pPr marL="626109" lvl="1" indent="-313054" algn="l">
              <a:lnSpc>
                <a:spcPts val="3711"/>
              </a:lnSpc>
              <a:buFont typeface="Arial"/>
              <a:buChar char="•"/>
            </a:pPr>
            <a:r>
              <a:rPr lang="en-US" sz="2899">
                <a:solidFill>
                  <a:srgbClr val="231F20"/>
                </a:solidFill>
                <a:latin typeface="Open Sauce"/>
                <a:ea typeface="Open Sauce"/>
                <a:cs typeface="Open Sauce"/>
                <a:sym typeface="Open Sauce"/>
              </a:rPr>
              <a:t>Built-in Wi-Fi, low-power, Arduino-compatible</a:t>
            </a:r>
          </a:p>
          <a:p>
            <a:pPr marL="0" lvl="0" indent="0" algn="l">
              <a:lnSpc>
                <a:spcPts val="3711"/>
              </a:lnSpc>
              <a:spcBef>
                <a:spcPct val="0"/>
              </a:spcBef>
            </a:pPr>
            <a:endParaRPr lang="en-US" sz="2899">
              <a:solidFill>
                <a:srgbClr val="231F20"/>
              </a:solidFill>
              <a:latin typeface="Open Sauce"/>
              <a:ea typeface="Open Sauce"/>
              <a:cs typeface="Open Sauce"/>
              <a:sym typeface="Open Sauc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grpSp>
        <p:nvGrpSpPr>
          <p:cNvPr id="3" name="Group 3"/>
          <p:cNvGrpSpPr/>
          <p:nvPr/>
        </p:nvGrpSpPr>
        <p:grpSpPr>
          <a:xfrm>
            <a:off x="683899" y="869266"/>
            <a:ext cx="16920201" cy="8796706"/>
            <a:chOff x="0" y="0"/>
            <a:chExt cx="4456349" cy="2316828"/>
          </a:xfrm>
        </p:grpSpPr>
        <p:sp>
          <p:nvSpPr>
            <p:cNvPr id="4" name="Freeform 4"/>
            <p:cNvSpPr/>
            <p:nvPr/>
          </p:nvSpPr>
          <p:spPr>
            <a:xfrm>
              <a:off x="0" y="0"/>
              <a:ext cx="4456349" cy="2316828"/>
            </a:xfrm>
            <a:custGeom>
              <a:avLst/>
              <a:gdLst/>
              <a:ahLst/>
              <a:cxnLst/>
              <a:rect l="l" t="t" r="r" b="b"/>
              <a:pathLst>
                <a:path w="4456349" h="2316828">
                  <a:moveTo>
                    <a:pt x="11439" y="0"/>
                  </a:moveTo>
                  <a:lnTo>
                    <a:pt x="4444910" y="0"/>
                  </a:lnTo>
                  <a:cubicBezTo>
                    <a:pt x="4447944" y="0"/>
                    <a:pt x="4450854" y="1205"/>
                    <a:pt x="4452999" y="3350"/>
                  </a:cubicBezTo>
                  <a:cubicBezTo>
                    <a:pt x="4455144" y="5496"/>
                    <a:pt x="4456349" y="8405"/>
                    <a:pt x="4456349" y="11439"/>
                  </a:cubicBezTo>
                  <a:lnTo>
                    <a:pt x="4456349" y="2305389"/>
                  </a:lnTo>
                  <a:cubicBezTo>
                    <a:pt x="4456349" y="2308423"/>
                    <a:pt x="4455144" y="2311332"/>
                    <a:pt x="4452999" y="2313478"/>
                  </a:cubicBezTo>
                  <a:cubicBezTo>
                    <a:pt x="4450854" y="2315623"/>
                    <a:pt x="4447944" y="2316828"/>
                    <a:pt x="4444910" y="2316828"/>
                  </a:cubicBezTo>
                  <a:lnTo>
                    <a:pt x="11439" y="2316828"/>
                  </a:lnTo>
                  <a:cubicBezTo>
                    <a:pt x="8405" y="2316828"/>
                    <a:pt x="5496" y="2315623"/>
                    <a:pt x="3350" y="2313478"/>
                  </a:cubicBezTo>
                  <a:cubicBezTo>
                    <a:pt x="1205" y="2311332"/>
                    <a:pt x="0" y="2308423"/>
                    <a:pt x="0" y="2305389"/>
                  </a:cubicBezTo>
                  <a:lnTo>
                    <a:pt x="0" y="11439"/>
                  </a:lnTo>
                  <a:cubicBezTo>
                    <a:pt x="0" y="8405"/>
                    <a:pt x="1205" y="5496"/>
                    <a:pt x="3350" y="3350"/>
                  </a:cubicBezTo>
                  <a:cubicBezTo>
                    <a:pt x="5496" y="1205"/>
                    <a:pt x="8405" y="0"/>
                    <a:pt x="11439" y="0"/>
                  </a:cubicBezTo>
                  <a:close/>
                </a:path>
              </a:pathLst>
            </a:custGeom>
            <a:solidFill>
              <a:srgbClr val="FDFBFB">
                <a:alpha val="98824"/>
              </a:srgbClr>
            </a:solidFill>
            <a:ln cap="rnd">
              <a:noFill/>
              <a:prstDash val="solid"/>
              <a:round/>
            </a:ln>
          </p:spPr>
        </p:sp>
        <p:sp>
          <p:nvSpPr>
            <p:cNvPr id="5" name="TextBox 5"/>
            <p:cNvSpPr txBox="1"/>
            <p:nvPr/>
          </p:nvSpPr>
          <p:spPr>
            <a:xfrm>
              <a:off x="0" y="-19050"/>
              <a:ext cx="4456349" cy="2335878"/>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Freeform 6"/>
          <p:cNvSpPr/>
          <p:nvPr/>
        </p:nvSpPr>
        <p:spPr>
          <a:xfrm>
            <a:off x="1570245" y="2555504"/>
            <a:ext cx="10693706" cy="6487317"/>
          </a:xfrm>
          <a:custGeom>
            <a:avLst/>
            <a:gdLst/>
            <a:ahLst/>
            <a:cxnLst/>
            <a:rect l="l" t="t" r="r" b="b"/>
            <a:pathLst>
              <a:path w="10693706" h="6487317">
                <a:moveTo>
                  <a:pt x="0" y="0"/>
                </a:moveTo>
                <a:lnTo>
                  <a:pt x="10693706" y="0"/>
                </a:lnTo>
                <a:lnTo>
                  <a:pt x="10693706" y="6487318"/>
                </a:lnTo>
                <a:lnTo>
                  <a:pt x="0" y="6487318"/>
                </a:lnTo>
                <a:lnTo>
                  <a:pt x="0" y="0"/>
                </a:lnTo>
                <a:close/>
              </a:path>
            </a:pathLst>
          </a:custGeom>
          <a:blipFill>
            <a:blip r:embed="rId3"/>
            <a:stretch>
              <a:fillRect/>
            </a:stretch>
          </a:blipFill>
        </p:spPr>
      </p:sp>
      <p:sp>
        <p:nvSpPr>
          <p:cNvPr id="7" name="TextBox 7"/>
          <p:cNvSpPr txBox="1"/>
          <p:nvPr/>
        </p:nvSpPr>
        <p:spPr>
          <a:xfrm>
            <a:off x="6249135" y="1492509"/>
            <a:ext cx="5789731" cy="861880"/>
          </a:xfrm>
          <a:prstGeom prst="rect">
            <a:avLst/>
          </a:prstGeom>
        </p:spPr>
        <p:txBody>
          <a:bodyPr lIns="0" tIns="0" rIns="0" bIns="0" rtlCol="0" anchor="t">
            <a:spAutoFit/>
          </a:bodyPr>
          <a:lstStyle/>
          <a:p>
            <a:pPr marL="0" lvl="0" indent="0" algn="l">
              <a:lnSpc>
                <a:spcPts val="7178"/>
              </a:lnSpc>
              <a:spcBef>
                <a:spcPct val="0"/>
              </a:spcBef>
            </a:pPr>
            <a:r>
              <a:rPr lang="en-US" sz="5127" b="1" spc="-102">
                <a:solidFill>
                  <a:srgbClr val="191919"/>
                </a:solidFill>
                <a:latin typeface="Open Sauce Bold"/>
                <a:ea typeface="Open Sauce Bold"/>
                <a:cs typeface="Open Sauce Bold"/>
                <a:sym typeface="Open Sauce Bold"/>
              </a:rPr>
              <a:t>Hardware Setup</a:t>
            </a:r>
          </a:p>
        </p:txBody>
      </p:sp>
      <p:sp>
        <p:nvSpPr>
          <p:cNvPr id="8" name="TextBox 8"/>
          <p:cNvSpPr txBox="1"/>
          <p:nvPr/>
        </p:nvSpPr>
        <p:spPr>
          <a:xfrm>
            <a:off x="12642970" y="3311759"/>
            <a:ext cx="4616330" cy="4573733"/>
          </a:xfrm>
          <a:prstGeom prst="rect">
            <a:avLst/>
          </a:prstGeom>
        </p:spPr>
        <p:txBody>
          <a:bodyPr lIns="0" tIns="0" rIns="0" bIns="0" rtlCol="0" anchor="t">
            <a:spAutoFit/>
          </a:bodyPr>
          <a:lstStyle/>
          <a:p>
            <a:pPr algn="just">
              <a:lnSpc>
                <a:spcPts val="3032"/>
              </a:lnSpc>
              <a:spcBef>
                <a:spcPct val="0"/>
              </a:spcBef>
            </a:pPr>
            <a:r>
              <a:rPr lang="en-US" sz="2333">
                <a:solidFill>
                  <a:srgbClr val="231F20"/>
                </a:solidFill>
                <a:latin typeface="Open Sauce"/>
                <a:ea typeface="Open Sauce"/>
                <a:cs typeface="Open Sauce"/>
                <a:sym typeface="Open Sauce"/>
              </a:rPr>
              <a:t>The setup uses the WeMos D1 Mini as the transmitter, connected to the DHT11 and soil moisture sensor, powered through a 9V battery regulated to 5V. It collects sensor data and sends it via its SX1278 LoRa module to the NodeMCU receiver, which is also connected to an SX1278 module and forwards the data to the cloud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grpSp>
        <p:nvGrpSpPr>
          <p:cNvPr id="3" name="Group 3"/>
          <p:cNvGrpSpPr/>
          <p:nvPr/>
        </p:nvGrpSpPr>
        <p:grpSpPr>
          <a:xfrm>
            <a:off x="712474" y="869266"/>
            <a:ext cx="16920201" cy="8796706"/>
            <a:chOff x="0" y="0"/>
            <a:chExt cx="4456349" cy="2316828"/>
          </a:xfrm>
        </p:grpSpPr>
        <p:sp>
          <p:nvSpPr>
            <p:cNvPr id="4" name="Freeform 4"/>
            <p:cNvSpPr/>
            <p:nvPr/>
          </p:nvSpPr>
          <p:spPr>
            <a:xfrm>
              <a:off x="0" y="0"/>
              <a:ext cx="4456349" cy="2316828"/>
            </a:xfrm>
            <a:custGeom>
              <a:avLst/>
              <a:gdLst/>
              <a:ahLst/>
              <a:cxnLst/>
              <a:rect l="l" t="t" r="r" b="b"/>
              <a:pathLst>
                <a:path w="4456349" h="2316828">
                  <a:moveTo>
                    <a:pt x="11439" y="0"/>
                  </a:moveTo>
                  <a:lnTo>
                    <a:pt x="4444910" y="0"/>
                  </a:lnTo>
                  <a:cubicBezTo>
                    <a:pt x="4447944" y="0"/>
                    <a:pt x="4450854" y="1205"/>
                    <a:pt x="4452999" y="3350"/>
                  </a:cubicBezTo>
                  <a:cubicBezTo>
                    <a:pt x="4455144" y="5496"/>
                    <a:pt x="4456349" y="8405"/>
                    <a:pt x="4456349" y="11439"/>
                  </a:cubicBezTo>
                  <a:lnTo>
                    <a:pt x="4456349" y="2305389"/>
                  </a:lnTo>
                  <a:cubicBezTo>
                    <a:pt x="4456349" y="2308423"/>
                    <a:pt x="4455144" y="2311332"/>
                    <a:pt x="4452999" y="2313478"/>
                  </a:cubicBezTo>
                  <a:cubicBezTo>
                    <a:pt x="4450854" y="2315623"/>
                    <a:pt x="4447944" y="2316828"/>
                    <a:pt x="4444910" y="2316828"/>
                  </a:cubicBezTo>
                  <a:lnTo>
                    <a:pt x="11439" y="2316828"/>
                  </a:lnTo>
                  <a:cubicBezTo>
                    <a:pt x="8405" y="2316828"/>
                    <a:pt x="5496" y="2315623"/>
                    <a:pt x="3350" y="2313478"/>
                  </a:cubicBezTo>
                  <a:cubicBezTo>
                    <a:pt x="1205" y="2311332"/>
                    <a:pt x="0" y="2308423"/>
                    <a:pt x="0" y="2305389"/>
                  </a:cubicBezTo>
                  <a:lnTo>
                    <a:pt x="0" y="11439"/>
                  </a:lnTo>
                  <a:cubicBezTo>
                    <a:pt x="0" y="8405"/>
                    <a:pt x="1205" y="5496"/>
                    <a:pt x="3350" y="3350"/>
                  </a:cubicBezTo>
                  <a:cubicBezTo>
                    <a:pt x="5496" y="1205"/>
                    <a:pt x="8405" y="0"/>
                    <a:pt x="11439" y="0"/>
                  </a:cubicBezTo>
                  <a:close/>
                </a:path>
              </a:pathLst>
            </a:custGeom>
            <a:solidFill>
              <a:srgbClr val="FDFBFB">
                <a:alpha val="98824"/>
              </a:srgbClr>
            </a:solidFill>
            <a:ln cap="rnd">
              <a:noFill/>
              <a:prstDash val="solid"/>
              <a:round/>
            </a:ln>
          </p:spPr>
        </p:sp>
        <p:sp>
          <p:nvSpPr>
            <p:cNvPr id="5" name="TextBox 5"/>
            <p:cNvSpPr txBox="1"/>
            <p:nvPr/>
          </p:nvSpPr>
          <p:spPr>
            <a:xfrm>
              <a:off x="0" y="-19050"/>
              <a:ext cx="4456349" cy="2335878"/>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TextBox 6"/>
          <p:cNvSpPr txBox="1"/>
          <p:nvPr/>
        </p:nvSpPr>
        <p:spPr>
          <a:xfrm>
            <a:off x="6249135" y="1492509"/>
            <a:ext cx="5789731" cy="861880"/>
          </a:xfrm>
          <a:prstGeom prst="rect">
            <a:avLst/>
          </a:prstGeom>
        </p:spPr>
        <p:txBody>
          <a:bodyPr lIns="0" tIns="0" rIns="0" bIns="0" rtlCol="0" anchor="t">
            <a:spAutoFit/>
          </a:bodyPr>
          <a:lstStyle/>
          <a:p>
            <a:pPr marL="0" lvl="0" indent="0" algn="l">
              <a:lnSpc>
                <a:spcPts val="7178"/>
              </a:lnSpc>
              <a:spcBef>
                <a:spcPct val="0"/>
              </a:spcBef>
            </a:pPr>
            <a:r>
              <a:rPr lang="en-US" sz="5127" b="1" spc="-102">
                <a:solidFill>
                  <a:srgbClr val="191919"/>
                </a:solidFill>
                <a:latin typeface="Open Sauce Bold"/>
                <a:ea typeface="Open Sauce Bold"/>
                <a:cs typeface="Open Sauce Bold"/>
                <a:sym typeface="Open Sauce Bold"/>
              </a:rPr>
              <a:t>Pin Connections</a:t>
            </a:r>
          </a:p>
        </p:txBody>
      </p:sp>
      <p:sp>
        <p:nvSpPr>
          <p:cNvPr id="8" name="TextBox 8"/>
          <p:cNvSpPr txBox="1"/>
          <p:nvPr/>
        </p:nvSpPr>
        <p:spPr>
          <a:xfrm>
            <a:off x="9601200" y="2740773"/>
            <a:ext cx="6241511" cy="6102502"/>
          </a:xfrm>
          <a:prstGeom prst="rect">
            <a:avLst/>
          </a:prstGeom>
        </p:spPr>
        <p:txBody>
          <a:bodyPr lIns="0" tIns="0" rIns="0" bIns="0" rtlCol="0" anchor="t">
            <a:spAutoFit/>
          </a:bodyPr>
          <a:lstStyle/>
          <a:p>
            <a:pPr marL="545160" lvl="1" indent="-272580" algn="l">
              <a:lnSpc>
                <a:spcPts val="3484"/>
              </a:lnSpc>
              <a:buFont typeface="Arial"/>
              <a:buChar char="•"/>
            </a:pPr>
            <a:r>
              <a:rPr lang="en-US" sz="2525" dirty="0">
                <a:solidFill>
                  <a:srgbClr val="231F20"/>
                </a:solidFill>
                <a:latin typeface="Open Sauce"/>
                <a:ea typeface="Open Sauce"/>
                <a:cs typeface="Open Sauce"/>
                <a:sym typeface="Open Sauce"/>
              </a:rPr>
              <a:t>The SPI pins (MISO, MOSI, SCK) connect </a:t>
            </a:r>
            <a:r>
              <a:rPr lang="en-US" sz="2525" dirty="0" err="1">
                <a:solidFill>
                  <a:srgbClr val="231F20"/>
                </a:solidFill>
                <a:latin typeface="Open Sauce"/>
                <a:ea typeface="Open Sauce"/>
                <a:cs typeface="Open Sauce"/>
                <a:sym typeface="Open Sauce"/>
              </a:rPr>
              <a:t>NodeMCU</a:t>
            </a:r>
            <a:r>
              <a:rPr lang="en-US" sz="2525" dirty="0">
                <a:solidFill>
                  <a:srgbClr val="231F20"/>
                </a:solidFill>
                <a:latin typeface="Open Sauce"/>
                <a:ea typeface="Open Sauce"/>
                <a:cs typeface="Open Sauce"/>
                <a:sym typeface="Open Sauce"/>
              </a:rPr>
              <a:t> and LoRa to exchange data.</a:t>
            </a:r>
          </a:p>
          <a:p>
            <a:pPr marL="545160" lvl="1" indent="-272580" algn="l">
              <a:lnSpc>
                <a:spcPts val="3484"/>
              </a:lnSpc>
              <a:buFont typeface="Arial"/>
              <a:buChar char="•"/>
            </a:pPr>
            <a:r>
              <a:rPr lang="en-US" sz="2525" dirty="0">
                <a:solidFill>
                  <a:srgbClr val="231F20"/>
                </a:solidFill>
                <a:latin typeface="Open Sauce"/>
                <a:ea typeface="Open Sauce"/>
                <a:cs typeface="Open Sauce"/>
                <a:sym typeface="Open Sauce"/>
              </a:rPr>
              <a:t>NSS (Chip Select) tells the LoRa module when the </a:t>
            </a:r>
            <a:r>
              <a:rPr lang="en-US" sz="2525" dirty="0" err="1">
                <a:solidFill>
                  <a:srgbClr val="231F20"/>
                </a:solidFill>
                <a:latin typeface="Open Sauce"/>
                <a:ea typeface="Open Sauce"/>
                <a:cs typeface="Open Sauce"/>
                <a:sym typeface="Open Sauce"/>
              </a:rPr>
              <a:t>NodeMCU</a:t>
            </a:r>
            <a:r>
              <a:rPr lang="en-US" sz="2525" dirty="0">
                <a:solidFill>
                  <a:srgbClr val="231F20"/>
                </a:solidFill>
                <a:latin typeface="Open Sauce"/>
                <a:ea typeface="Open Sauce"/>
                <a:cs typeface="Open Sauce"/>
                <a:sym typeface="Open Sauce"/>
              </a:rPr>
              <a:t> wants to communicate.</a:t>
            </a:r>
          </a:p>
          <a:p>
            <a:pPr marL="545160" lvl="1" indent="-272580" algn="l">
              <a:lnSpc>
                <a:spcPts val="3484"/>
              </a:lnSpc>
              <a:buFont typeface="Arial"/>
              <a:buChar char="•"/>
            </a:pPr>
            <a:r>
              <a:rPr lang="en-US" sz="2525" dirty="0">
                <a:solidFill>
                  <a:srgbClr val="231F20"/>
                </a:solidFill>
                <a:latin typeface="Open Sauce"/>
                <a:ea typeface="Open Sauce"/>
                <a:cs typeface="Open Sauce"/>
                <a:sym typeface="Open Sauce"/>
              </a:rPr>
              <a:t>RESET lets the </a:t>
            </a:r>
            <a:r>
              <a:rPr lang="en-US" sz="2525" dirty="0" err="1">
                <a:solidFill>
                  <a:srgbClr val="231F20"/>
                </a:solidFill>
                <a:latin typeface="Open Sauce"/>
                <a:ea typeface="Open Sauce"/>
                <a:cs typeface="Open Sauce"/>
                <a:sym typeface="Open Sauce"/>
              </a:rPr>
              <a:t>NodeMCU</a:t>
            </a:r>
            <a:r>
              <a:rPr lang="en-US" sz="2525" dirty="0">
                <a:solidFill>
                  <a:srgbClr val="231F20"/>
                </a:solidFill>
                <a:latin typeface="Open Sauce"/>
                <a:ea typeface="Open Sauce"/>
                <a:cs typeface="Open Sauce"/>
                <a:sym typeface="Open Sauce"/>
              </a:rPr>
              <a:t> reset the LoRa module if needed.</a:t>
            </a:r>
          </a:p>
          <a:p>
            <a:pPr marL="545160" lvl="1" indent="-272580" algn="l">
              <a:lnSpc>
                <a:spcPts val="3484"/>
              </a:lnSpc>
              <a:buFont typeface="Arial"/>
              <a:buChar char="•"/>
            </a:pPr>
            <a:r>
              <a:rPr lang="en-US" sz="2525" dirty="0">
                <a:solidFill>
                  <a:srgbClr val="231F20"/>
                </a:solidFill>
                <a:latin typeface="Open Sauce"/>
                <a:ea typeface="Open Sauce"/>
                <a:cs typeface="Open Sauce"/>
                <a:sym typeface="Open Sauce"/>
              </a:rPr>
              <a:t>DIO0 is an interrupt pin signaling when transmission or reception is done.</a:t>
            </a:r>
          </a:p>
          <a:p>
            <a:pPr marL="545160" lvl="1" indent="-272580" algn="l">
              <a:lnSpc>
                <a:spcPts val="3484"/>
              </a:lnSpc>
              <a:buFont typeface="Arial"/>
              <a:buChar char="•"/>
            </a:pPr>
            <a:r>
              <a:rPr lang="en-US" sz="2525" dirty="0">
                <a:solidFill>
                  <a:srgbClr val="231F20"/>
                </a:solidFill>
                <a:latin typeface="Open Sauce"/>
                <a:ea typeface="Open Sauce"/>
                <a:cs typeface="Open Sauce"/>
                <a:sym typeface="Open Sauce"/>
              </a:rPr>
              <a:t>VCC powers the LoRa module with 3.3V from the </a:t>
            </a:r>
            <a:r>
              <a:rPr lang="en-US" sz="2525" dirty="0" err="1">
                <a:solidFill>
                  <a:srgbClr val="231F20"/>
                </a:solidFill>
                <a:latin typeface="Open Sauce"/>
                <a:ea typeface="Open Sauce"/>
                <a:cs typeface="Open Sauce"/>
                <a:sym typeface="Open Sauce"/>
              </a:rPr>
              <a:t>NodeMCU</a:t>
            </a:r>
            <a:r>
              <a:rPr lang="en-US" sz="2525" dirty="0">
                <a:solidFill>
                  <a:srgbClr val="231F20"/>
                </a:solidFill>
                <a:latin typeface="Open Sauce"/>
                <a:ea typeface="Open Sauce"/>
                <a:cs typeface="Open Sauce"/>
                <a:sym typeface="Open Sauce"/>
              </a:rPr>
              <a:t>.</a:t>
            </a:r>
          </a:p>
          <a:p>
            <a:pPr algn="l">
              <a:lnSpc>
                <a:spcPts val="3484"/>
              </a:lnSpc>
            </a:pPr>
            <a:endParaRPr lang="en-US" sz="2525" dirty="0">
              <a:solidFill>
                <a:srgbClr val="231F20"/>
              </a:solidFill>
              <a:latin typeface="Open Sauce"/>
              <a:ea typeface="Open Sauce"/>
              <a:cs typeface="Open Sauce"/>
              <a:sym typeface="Open Sauce"/>
            </a:endParaRPr>
          </a:p>
        </p:txBody>
      </p:sp>
      <p:graphicFrame>
        <p:nvGraphicFramePr>
          <p:cNvPr id="9" name="Table 8">
            <a:extLst>
              <a:ext uri="{FF2B5EF4-FFF2-40B4-BE49-F238E27FC236}">
                <a16:creationId xmlns:a16="http://schemas.microsoft.com/office/drawing/2014/main" id="{AEF5652C-6C2C-8B13-0DD9-506227122CA8}"/>
              </a:ext>
            </a:extLst>
          </p:cNvPr>
          <p:cNvGraphicFramePr>
            <a:graphicFrameLocks noGrp="1"/>
          </p:cNvGraphicFramePr>
          <p:nvPr>
            <p:extLst>
              <p:ext uri="{D42A27DB-BD31-4B8C-83A1-F6EECF244321}">
                <p14:modId xmlns:p14="http://schemas.microsoft.com/office/powerpoint/2010/main" val="4267835872"/>
              </p:ext>
            </p:extLst>
          </p:nvPr>
        </p:nvGraphicFramePr>
        <p:xfrm>
          <a:off x="2590800" y="2757334"/>
          <a:ext cx="5789730" cy="6006493"/>
        </p:xfrm>
        <a:graphic>
          <a:graphicData uri="http://schemas.openxmlformats.org/drawingml/2006/table">
            <a:tbl>
              <a:tblPr>
                <a:tableStyleId>{5C22544A-7EE6-4342-B048-85BDC9FD1C3A}</a:tableStyleId>
              </a:tblPr>
              <a:tblGrid>
                <a:gridCol w="1832354">
                  <a:extLst>
                    <a:ext uri="{9D8B030D-6E8A-4147-A177-3AD203B41FA5}">
                      <a16:colId xmlns:a16="http://schemas.microsoft.com/office/drawing/2014/main" val="135968032"/>
                    </a:ext>
                  </a:extLst>
                </a:gridCol>
                <a:gridCol w="2086848">
                  <a:extLst>
                    <a:ext uri="{9D8B030D-6E8A-4147-A177-3AD203B41FA5}">
                      <a16:colId xmlns:a16="http://schemas.microsoft.com/office/drawing/2014/main" val="1722416947"/>
                    </a:ext>
                  </a:extLst>
                </a:gridCol>
                <a:gridCol w="1870528">
                  <a:extLst>
                    <a:ext uri="{9D8B030D-6E8A-4147-A177-3AD203B41FA5}">
                      <a16:colId xmlns:a16="http://schemas.microsoft.com/office/drawing/2014/main" val="2354137330"/>
                    </a:ext>
                  </a:extLst>
                </a:gridCol>
              </a:tblGrid>
              <a:tr h="736067">
                <a:tc>
                  <a:txBody>
                    <a:bodyPr/>
                    <a:lstStyle/>
                    <a:p>
                      <a:pPr algn="ctr">
                        <a:lnSpc>
                          <a:spcPct val="115000"/>
                        </a:lnSpc>
                        <a:spcBef>
                          <a:spcPts val="1200"/>
                        </a:spcBef>
                        <a:spcAft>
                          <a:spcPts val="1200"/>
                        </a:spcAft>
                        <a:buNone/>
                      </a:pPr>
                      <a:r>
                        <a:rPr lang="en-GB" sz="2000" dirty="0">
                          <a:effectLst/>
                        </a:rPr>
                        <a:t>Component</a:t>
                      </a:r>
                      <a:endParaRPr lang="en-IN" sz="2000" dirty="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dirty="0">
                          <a:effectLst/>
                        </a:rPr>
                        <a:t>Pin on </a:t>
                      </a:r>
                      <a:r>
                        <a:rPr lang="en-GB" sz="2000" dirty="0" err="1">
                          <a:effectLst/>
                        </a:rPr>
                        <a:t>NodeMCU</a:t>
                      </a:r>
                      <a:endParaRPr lang="en-IN" sz="2000" dirty="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a:effectLst/>
                        </a:rPr>
                        <a:t>Pin on SX1278 LoRa Module</a:t>
                      </a:r>
                      <a:endParaRPr lang="en-IN" sz="2000">
                        <a:effectLst/>
                        <a:latin typeface="Arial" panose="020B0604020202020204" pitchFamily="34" charset="0"/>
                        <a:ea typeface="Arial" panose="020B0604020202020204" pitchFamily="34" charset="0"/>
                      </a:endParaRPr>
                    </a:p>
                  </a:txBody>
                  <a:tcPr marL="63500" marR="63500" marT="63500" marB="63500"/>
                </a:tc>
                <a:extLst>
                  <a:ext uri="{0D108BD9-81ED-4DB2-BD59-A6C34878D82A}">
                    <a16:rowId xmlns:a16="http://schemas.microsoft.com/office/drawing/2014/main" val="2723479202"/>
                  </a:ext>
                </a:extLst>
              </a:tr>
              <a:tr h="707441">
                <a:tc>
                  <a:txBody>
                    <a:bodyPr/>
                    <a:lstStyle/>
                    <a:p>
                      <a:pPr algn="ctr">
                        <a:lnSpc>
                          <a:spcPct val="115000"/>
                        </a:lnSpc>
                        <a:spcBef>
                          <a:spcPts val="1200"/>
                        </a:spcBef>
                        <a:spcAft>
                          <a:spcPts val="1200"/>
                        </a:spcAft>
                        <a:buNone/>
                      </a:pPr>
                      <a:r>
                        <a:rPr lang="en-GB" sz="2000">
                          <a:effectLst/>
                        </a:rPr>
                        <a:t>MISO</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a:effectLst/>
                        </a:rPr>
                        <a:t>D6 (GPIO12)</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dirty="0">
                          <a:effectLst/>
                        </a:rPr>
                        <a:t>MISO</a:t>
                      </a:r>
                      <a:endParaRPr lang="en-IN" sz="2000" dirty="0">
                        <a:effectLst/>
                        <a:latin typeface="Arial" panose="020B0604020202020204" pitchFamily="34" charset="0"/>
                        <a:ea typeface="Arial" panose="020B0604020202020204" pitchFamily="34" charset="0"/>
                      </a:endParaRPr>
                    </a:p>
                  </a:txBody>
                  <a:tcPr marL="63500" marR="63500" marT="63500" marB="63500"/>
                </a:tc>
                <a:extLst>
                  <a:ext uri="{0D108BD9-81ED-4DB2-BD59-A6C34878D82A}">
                    <a16:rowId xmlns:a16="http://schemas.microsoft.com/office/drawing/2014/main" val="4208727558"/>
                  </a:ext>
                </a:extLst>
              </a:tr>
              <a:tr h="707441">
                <a:tc>
                  <a:txBody>
                    <a:bodyPr/>
                    <a:lstStyle/>
                    <a:p>
                      <a:pPr algn="ctr">
                        <a:lnSpc>
                          <a:spcPct val="115000"/>
                        </a:lnSpc>
                        <a:spcBef>
                          <a:spcPts val="1200"/>
                        </a:spcBef>
                        <a:spcAft>
                          <a:spcPts val="1200"/>
                        </a:spcAft>
                        <a:buNone/>
                      </a:pPr>
                      <a:r>
                        <a:rPr lang="en-GB" sz="2000">
                          <a:effectLst/>
                        </a:rPr>
                        <a:t>MOSI</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dirty="0">
                          <a:effectLst/>
                        </a:rPr>
                        <a:t>D7 (GPIO13)</a:t>
                      </a:r>
                      <a:endParaRPr lang="en-IN" sz="2000" dirty="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a:effectLst/>
                        </a:rPr>
                        <a:t>MOSI</a:t>
                      </a:r>
                      <a:endParaRPr lang="en-IN" sz="2000">
                        <a:effectLst/>
                        <a:latin typeface="Arial" panose="020B0604020202020204" pitchFamily="34" charset="0"/>
                        <a:ea typeface="Arial" panose="020B0604020202020204" pitchFamily="34" charset="0"/>
                      </a:endParaRPr>
                    </a:p>
                  </a:txBody>
                  <a:tcPr marL="63500" marR="63500" marT="63500" marB="63500"/>
                </a:tc>
                <a:extLst>
                  <a:ext uri="{0D108BD9-81ED-4DB2-BD59-A6C34878D82A}">
                    <a16:rowId xmlns:a16="http://schemas.microsoft.com/office/drawing/2014/main" val="3372880812"/>
                  </a:ext>
                </a:extLst>
              </a:tr>
              <a:tr h="707441">
                <a:tc>
                  <a:txBody>
                    <a:bodyPr/>
                    <a:lstStyle/>
                    <a:p>
                      <a:pPr algn="ctr">
                        <a:lnSpc>
                          <a:spcPct val="115000"/>
                        </a:lnSpc>
                        <a:spcBef>
                          <a:spcPts val="1200"/>
                        </a:spcBef>
                        <a:spcAft>
                          <a:spcPts val="1200"/>
                        </a:spcAft>
                        <a:buNone/>
                      </a:pPr>
                      <a:r>
                        <a:rPr lang="en-GB" sz="2000">
                          <a:effectLst/>
                        </a:rPr>
                        <a:t>SCK</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dirty="0">
                          <a:effectLst/>
                        </a:rPr>
                        <a:t>D5 (GPIO14)</a:t>
                      </a:r>
                      <a:endParaRPr lang="en-IN" sz="2000" dirty="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a:effectLst/>
                        </a:rPr>
                        <a:t>SCK</a:t>
                      </a:r>
                      <a:endParaRPr lang="en-IN" sz="2000">
                        <a:effectLst/>
                        <a:latin typeface="Arial" panose="020B0604020202020204" pitchFamily="34" charset="0"/>
                        <a:ea typeface="Arial" panose="020B0604020202020204" pitchFamily="34" charset="0"/>
                      </a:endParaRPr>
                    </a:p>
                  </a:txBody>
                  <a:tcPr marL="63500" marR="63500" marT="63500" marB="63500"/>
                </a:tc>
                <a:extLst>
                  <a:ext uri="{0D108BD9-81ED-4DB2-BD59-A6C34878D82A}">
                    <a16:rowId xmlns:a16="http://schemas.microsoft.com/office/drawing/2014/main" val="684969234"/>
                  </a:ext>
                </a:extLst>
              </a:tr>
              <a:tr h="654647">
                <a:tc>
                  <a:txBody>
                    <a:bodyPr/>
                    <a:lstStyle/>
                    <a:p>
                      <a:pPr algn="ctr">
                        <a:lnSpc>
                          <a:spcPct val="115000"/>
                        </a:lnSpc>
                        <a:spcBef>
                          <a:spcPts val="1200"/>
                        </a:spcBef>
                        <a:spcAft>
                          <a:spcPts val="1200"/>
                        </a:spcAft>
                        <a:buNone/>
                      </a:pPr>
                      <a:r>
                        <a:rPr lang="en-GB" sz="2000">
                          <a:effectLst/>
                        </a:rPr>
                        <a:t>NSS (CS)</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a:effectLst/>
                        </a:rPr>
                        <a:t>D8 (GPIO15)</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a:effectLst/>
                        </a:rPr>
                        <a:t>NSS (Chip Select)</a:t>
                      </a:r>
                      <a:endParaRPr lang="en-IN" sz="2000">
                        <a:effectLst/>
                        <a:latin typeface="Arial" panose="020B0604020202020204" pitchFamily="34" charset="0"/>
                        <a:ea typeface="Arial" panose="020B0604020202020204" pitchFamily="34" charset="0"/>
                      </a:endParaRPr>
                    </a:p>
                  </a:txBody>
                  <a:tcPr marL="63500" marR="63500" marT="63500" marB="63500"/>
                </a:tc>
                <a:extLst>
                  <a:ext uri="{0D108BD9-81ED-4DB2-BD59-A6C34878D82A}">
                    <a16:rowId xmlns:a16="http://schemas.microsoft.com/office/drawing/2014/main" val="2837007087"/>
                  </a:ext>
                </a:extLst>
              </a:tr>
              <a:tr h="742637">
                <a:tc>
                  <a:txBody>
                    <a:bodyPr/>
                    <a:lstStyle/>
                    <a:p>
                      <a:pPr algn="ctr">
                        <a:lnSpc>
                          <a:spcPct val="115000"/>
                        </a:lnSpc>
                        <a:spcBef>
                          <a:spcPts val="1200"/>
                        </a:spcBef>
                        <a:spcAft>
                          <a:spcPts val="1200"/>
                        </a:spcAft>
                        <a:buNone/>
                      </a:pPr>
                      <a:r>
                        <a:rPr lang="en-GB" sz="2000">
                          <a:effectLst/>
                        </a:rPr>
                        <a:t>RESET</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a:effectLst/>
                        </a:rPr>
                        <a:t>D0 (GPIO16)</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dirty="0">
                          <a:effectLst/>
                        </a:rPr>
                        <a:t>RESET</a:t>
                      </a:r>
                      <a:endParaRPr lang="en-IN" sz="2000" dirty="0">
                        <a:effectLst/>
                        <a:latin typeface="Arial" panose="020B0604020202020204" pitchFamily="34" charset="0"/>
                        <a:ea typeface="Arial" panose="020B0604020202020204" pitchFamily="34" charset="0"/>
                      </a:endParaRPr>
                    </a:p>
                  </a:txBody>
                  <a:tcPr marL="63500" marR="63500" marT="63500" marB="63500"/>
                </a:tc>
                <a:extLst>
                  <a:ext uri="{0D108BD9-81ED-4DB2-BD59-A6C34878D82A}">
                    <a16:rowId xmlns:a16="http://schemas.microsoft.com/office/drawing/2014/main" val="3503651533"/>
                  </a:ext>
                </a:extLst>
              </a:tr>
              <a:tr h="742637">
                <a:tc>
                  <a:txBody>
                    <a:bodyPr/>
                    <a:lstStyle/>
                    <a:p>
                      <a:pPr algn="ctr">
                        <a:lnSpc>
                          <a:spcPct val="115000"/>
                        </a:lnSpc>
                        <a:spcBef>
                          <a:spcPts val="1200"/>
                        </a:spcBef>
                        <a:spcAft>
                          <a:spcPts val="1200"/>
                        </a:spcAft>
                        <a:buNone/>
                      </a:pPr>
                      <a:r>
                        <a:rPr lang="en-GB" sz="2000">
                          <a:effectLst/>
                        </a:rPr>
                        <a:t>DIO0 (Interrupt Pin)</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a:effectLst/>
                        </a:rPr>
                        <a:t>D1 (GPIO5)</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dirty="0">
                          <a:effectLst/>
                        </a:rPr>
                        <a:t>DIO0</a:t>
                      </a:r>
                      <a:endParaRPr lang="en-IN" sz="2000" dirty="0">
                        <a:effectLst/>
                        <a:latin typeface="Arial" panose="020B0604020202020204" pitchFamily="34" charset="0"/>
                        <a:ea typeface="Arial" panose="020B0604020202020204" pitchFamily="34" charset="0"/>
                      </a:endParaRPr>
                    </a:p>
                  </a:txBody>
                  <a:tcPr marL="63500" marR="63500" marT="63500" marB="63500"/>
                </a:tc>
                <a:extLst>
                  <a:ext uri="{0D108BD9-81ED-4DB2-BD59-A6C34878D82A}">
                    <a16:rowId xmlns:a16="http://schemas.microsoft.com/office/drawing/2014/main" val="1735757326"/>
                  </a:ext>
                </a:extLst>
              </a:tr>
              <a:tr h="725039">
                <a:tc>
                  <a:txBody>
                    <a:bodyPr/>
                    <a:lstStyle/>
                    <a:p>
                      <a:pPr algn="ctr">
                        <a:lnSpc>
                          <a:spcPct val="115000"/>
                        </a:lnSpc>
                        <a:spcBef>
                          <a:spcPts val="1200"/>
                        </a:spcBef>
                        <a:spcAft>
                          <a:spcPts val="1200"/>
                        </a:spcAft>
                        <a:buNone/>
                      </a:pPr>
                      <a:r>
                        <a:rPr lang="en-GB" sz="2000">
                          <a:effectLst/>
                        </a:rPr>
                        <a:t>VCC</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a:effectLst/>
                        </a:rPr>
                        <a:t>3.3V</a:t>
                      </a:r>
                      <a:endParaRPr lang="en-IN" sz="2000">
                        <a:effectLst/>
                        <a:latin typeface="Arial" panose="020B0604020202020204" pitchFamily="34" charset="0"/>
                        <a:ea typeface="Arial" panose="020B0604020202020204" pitchFamily="34" charset="0"/>
                      </a:endParaRPr>
                    </a:p>
                  </a:txBody>
                  <a:tcPr marL="63500" marR="63500" marT="63500" marB="63500"/>
                </a:tc>
                <a:tc>
                  <a:txBody>
                    <a:bodyPr/>
                    <a:lstStyle/>
                    <a:p>
                      <a:pPr algn="ctr">
                        <a:lnSpc>
                          <a:spcPct val="115000"/>
                        </a:lnSpc>
                        <a:spcBef>
                          <a:spcPts val="1200"/>
                        </a:spcBef>
                        <a:spcAft>
                          <a:spcPts val="1200"/>
                        </a:spcAft>
                        <a:buNone/>
                      </a:pPr>
                      <a:r>
                        <a:rPr lang="en-GB" sz="2000" dirty="0">
                          <a:effectLst/>
                        </a:rPr>
                        <a:t>VCC</a:t>
                      </a:r>
                      <a:endParaRPr lang="en-IN" sz="2000" dirty="0">
                        <a:effectLst/>
                        <a:latin typeface="Arial" panose="020B0604020202020204" pitchFamily="34" charset="0"/>
                        <a:ea typeface="Arial" panose="020B0604020202020204" pitchFamily="34" charset="0"/>
                      </a:endParaRPr>
                    </a:p>
                  </a:txBody>
                  <a:tcPr marL="63500" marR="63500" marT="63500" marB="63500"/>
                </a:tc>
                <a:extLst>
                  <a:ext uri="{0D108BD9-81ED-4DB2-BD59-A6C34878D82A}">
                    <a16:rowId xmlns:a16="http://schemas.microsoft.com/office/drawing/2014/main" val="1416184310"/>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2453984"/>
            <a:ext cx="9649448" cy="7356942"/>
            <a:chOff x="0" y="0"/>
            <a:chExt cx="3022670" cy="2304547"/>
          </a:xfrm>
        </p:grpSpPr>
        <p:sp>
          <p:nvSpPr>
            <p:cNvPr id="3" name="Freeform 3"/>
            <p:cNvSpPr/>
            <p:nvPr/>
          </p:nvSpPr>
          <p:spPr>
            <a:xfrm>
              <a:off x="0" y="0"/>
              <a:ext cx="3022670" cy="2304547"/>
            </a:xfrm>
            <a:custGeom>
              <a:avLst/>
              <a:gdLst/>
              <a:ahLst/>
              <a:cxnLst/>
              <a:rect l="l" t="t" r="r" b="b"/>
              <a:pathLst>
                <a:path w="3022670" h="2304547">
                  <a:moveTo>
                    <a:pt x="36104" y="0"/>
                  </a:moveTo>
                  <a:lnTo>
                    <a:pt x="2986566" y="0"/>
                  </a:lnTo>
                  <a:cubicBezTo>
                    <a:pt x="3006505" y="0"/>
                    <a:pt x="3022670" y="16164"/>
                    <a:pt x="3022670" y="36104"/>
                  </a:cubicBezTo>
                  <a:lnTo>
                    <a:pt x="3022670" y="2268443"/>
                  </a:lnTo>
                  <a:cubicBezTo>
                    <a:pt x="3022670" y="2278018"/>
                    <a:pt x="3018866" y="2287201"/>
                    <a:pt x="3012095" y="2293972"/>
                  </a:cubicBezTo>
                  <a:cubicBezTo>
                    <a:pt x="3005324" y="2300743"/>
                    <a:pt x="2996141" y="2304547"/>
                    <a:pt x="2986566" y="2304547"/>
                  </a:cubicBezTo>
                  <a:lnTo>
                    <a:pt x="36104" y="2304547"/>
                  </a:lnTo>
                  <a:cubicBezTo>
                    <a:pt x="26529" y="2304547"/>
                    <a:pt x="17346" y="2300743"/>
                    <a:pt x="10575" y="2293972"/>
                  </a:cubicBezTo>
                  <a:cubicBezTo>
                    <a:pt x="3804" y="2287201"/>
                    <a:pt x="0" y="2278018"/>
                    <a:pt x="0" y="2268443"/>
                  </a:cubicBezTo>
                  <a:lnTo>
                    <a:pt x="0" y="36104"/>
                  </a:lnTo>
                  <a:cubicBezTo>
                    <a:pt x="0" y="26529"/>
                    <a:pt x="3804" y="17346"/>
                    <a:pt x="10575" y="10575"/>
                  </a:cubicBezTo>
                  <a:cubicBezTo>
                    <a:pt x="17346" y="3804"/>
                    <a:pt x="26529" y="0"/>
                    <a:pt x="36104" y="0"/>
                  </a:cubicBezTo>
                  <a:close/>
                </a:path>
              </a:pathLst>
            </a:custGeom>
            <a:solidFill>
              <a:srgbClr val="106861"/>
            </a:solidFill>
            <a:ln cap="rnd">
              <a:noFill/>
              <a:prstDash val="solid"/>
              <a:round/>
            </a:ln>
          </p:spPr>
        </p:sp>
        <p:sp>
          <p:nvSpPr>
            <p:cNvPr id="4" name="TextBox 4"/>
            <p:cNvSpPr txBox="1"/>
            <p:nvPr/>
          </p:nvSpPr>
          <p:spPr>
            <a:xfrm>
              <a:off x="0" y="-38100"/>
              <a:ext cx="3022670" cy="2342647"/>
            </a:xfrm>
            <a:prstGeom prst="rect">
              <a:avLst/>
            </a:prstGeom>
          </p:spPr>
          <p:txBody>
            <a:bodyPr lIns="50800" tIns="50800" rIns="50800" bIns="50800" rtlCol="0" anchor="ctr"/>
            <a:lstStyle/>
            <a:p>
              <a:pPr marL="0" lvl="0" indent="0" algn="ctr">
                <a:lnSpc>
                  <a:spcPts val="3035"/>
                </a:lnSpc>
                <a:spcBef>
                  <a:spcPct val="0"/>
                </a:spcBef>
              </a:pPr>
              <a:endParaRPr/>
            </a:p>
          </p:txBody>
        </p:sp>
      </p:grpSp>
      <p:grpSp>
        <p:nvGrpSpPr>
          <p:cNvPr id="5" name="Group 5"/>
          <p:cNvGrpSpPr/>
          <p:nvPr/>
        </p:nvGrpSpPr>
        <p:grpSpPr>
          <a:xfrm>
            <a:off x="-2675947" y="-1624900"/>
            <a:ext cx="4201427" cy="4201427"/>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AEEA00"/>
              </a:solidFill>
              <a:prstDash val="solid"/>
              <a:miter/>
            </a:ln>
          </p:spPr>
        </p:sp>
        <p:sp>
          <p:nvSpPr>
            <p:cNvPr id="7" name="TextBox 7"/>
            <p:cNvSpPr txBox="1"/>
            <p:nvPr/>
          </p:nvSpPr>
          <p:spPr>
            <a:xfrm>
              <a:off x="76200" y="38100"/>
              <a:ext cx="660400" cy="698500"/>
            </a:xfrm>
            <a:prstGeom prst="rect">
              <a:avLst/>
            </a:prstGeom>
          </p:spPr>
          <p:txBody>
            <a:bodyPr lIns="50800" tIns="50800" rIns="50800" bIns="50800" rtlCol="0" anchor="ctr"/>
            <a:lstStyle/>
            <a:p>
              <a:pPr marL="0" lvl="0" indent="0" algn="ctr">
                <a:lnSpc>
                  <a:spcPts val="2756"/>
                </a:lnSpc>
                <a:spcBef>
                  <a:spcPct val="0"/>
                </a:spcBef>
              </a:pPr>
              <a:endParaRPr/>
            </a:p>
          </p:txBody>
        </p:sp>
      </p:grpSp>
      <p:grpSp>
        <p:nvGrpSpPr>
          <p:cNvPr id="8" name="Group 8"/>
          <p:cNvGrpSpPr/>
          <p:nvPr/>
        </p:nvGrpSpPr>
        <p:grpSpPr>
          <a:xfrm>
            <a:off x="-575233" y="9258300"/>
            <a:ext cx="1614906" cy="161490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cap="sq">
              <a:noFill/>
              <a:prstDash val="solid"/>
              <a:miter/>
            </a:ln>
          </p:spPr>
        </p:sp>
        <p:sp>
          <p:nvSpPr>
            <p:cNvPr id="10" name="TextBox 10"/>
            <p:cNvSpPr txBox="1"/>
            <p:nvPr/>
          </p:nvSpPr>
          <p:spPr>
            <a:xfrm>
              <a:off x="76200" y="38100"/>
              <a:ext cx="660400" cy="698500"/>
            </a:xfrm>
            <a:prstGeom prst="rect">
              <a:avLst/>
            </a:prstGeom>
          </p:spPr>
          <p:txBody>
            <a:bodyPr lIns="50800" tIns="50800" rIns="50800" bIns="50800" rtlCol="0" anchor="ctr"/>
            <a:lstStyle/>
            <a:p>
              <a:pPr marL="0" lvl="0" indent="0" algn="ctr">
                <a:lnSpc>
                  <a:spcPts val="2756"/>
                </a:lnSpc>
                <a:spcBef>
                  <a:spcPct val="0"/>
                </a:spcBef>
              </a:pPr>
              <a:endParaRPr/>
            </a:p>
          </p:txBody>
        </p:sp>
      </p:grpSp>
      <p:grpSp>
        <p:nvGrpSpPr>
          <p:cNvPr id="11" name="Group 11"/>
          <p:cNvGrpSpPr/>
          <p:nvPr/>
        </p:nvGrpSpPr>
        <p:grpSpPr>
          <a:xfrm>
            <a:off x="1028700" y="702453"/>
            <a:ext cx="15979669" cy="1479090"/>
            <a:chOff x="0" y="0"/>
            <a:chExt cx="12137780" cy="1123482"/>
          </a:xfrm>
        </p:grpSpPr>
        <p:sp>
          <p:nvSpPr>
            <p:cNvPr id="12" name="Freeform 12"/>
            <p:cNvSpPr/>
            <p:nvPr/>
          </p:nvSpPr>
          <p:spPr>
            <a:xfrm>
              <a:off x="0" y="0"/>
              <a:ext cx="12137780" cy="1123482"/>
            </a:xfrm>
            <a:custGeom>
              <a:avLst/>
              <a:gdLst/>
              <a:ahLst/>
              <a:cxnLst/>
              <a:rect l="l" t="t" r="r" b="b"/>
              <a:pathLst>
                <a:path w="12137780" h="1123482">
                  <a:moveTo>
                    <a:pt x="19864" y="0"/>
                  </a:moveTo>
                  <a:lnTo>
                    <a:pt x="12117916" y="0"/>
                  </a:lnTo>
                  <a:cubicBezTo>
                    <a:pt x="12128887" y="0"/>
                    <a:pt x="12137780" y="8893"/>
                    <a:pt x="12137780" y="19864"/>
                  </a:cubicBezTo>
                  <a:lnTo>
                    <a:pt x="12137780" y="1103618"/>
                  </a:lnTo>
                  <a:cubicBezTo>
                    <a:pt x="12137780" y="1108886"/>
                    <a:pt x="12135687" y="1113939"/>
                    <a:pt x="12131962" y="1117664"/>
                  </a:cubicBezTo>
                  <a:cubicBezTo>
                    <a:pt x="12128237" y="1121389"/>
                    <a:pt x="12123184" y="1123482"/>
                    <a:pt x="12117916" y="1123482"/>
                  </a:cubicBezTo>
                  <a:lnTo>
                    <a:pt x="19864" y="1123482"/>
                  </a:lnTo>
                  <a:cubicBezTo>
                    <a:pt x="8893" y="1123482"/>
                    <a:pt x="0" y="1114589"/>
                    <a:pt x="0" y="1103618"/>
                  </a:cubicBezTo>
                  <a:lnTo>
                    <a:pt x="0" y="19864"/>
                  </a:lnTo>
                  <a:cubicBezTo>
                    <a:pt x="0" y="8893"/>
                    <a:pt x="8893" y="0"/>
                    <a:pt x="19864" y="0"/>
                  </a:cubicBezTo>
                  <a:close/>
                </a:path>
              </a:pathLst>
            </a:custGeom>
            <a:solidFill>
              <a:srgbClr val="106861"/>
            </a:solidFill>
            <a:ln cap="rnd">
              <a:noFill/>
              <a:prstDash val="solid"/>
              <a:round/>
            </a:ln>
          </p:spPr>
        </p:sp>
        <p:sp>
          <p:nvSpPr>
            <p:cNvPr id="13" name="TextBox 13"/>
            <p:cNvSpPr txBox="1"/>
            <p:nvPr/>
          </p:nvSpPr>
          <p:spPr>
            <a:xfrm>
              <a:off x="0" y="-76200"/>
              <a:ext cx="12137780" cy="1199682"/>
            </a:xfrm>
            <a:prstGeom prst="rect">
              <a:avLst/>
            </a:prstGeom>
          </p:spPr>
          <p:txBody>
            <a:bodyPr lIns="0" tIns="0" rIns="0" bIns="0" rtlCol="0" anchor="ctr"/>
            <a:lstStyle/>
            <a:p>
              <a:pPr marL="0" lvl="0" indent="0" algn="ctr">
                <a:lnSpc>
                  <a:spcPts val="6071"/>
                </a:lnSpc>
                <a:spcBef>
                  <a:spcPct val="0"/>
                </a:spcBef>
              </a:pPr>
              <a:r>
                <a:rPr lang="en-US" sz="4399">
                  <a:solidFill>
                    <a:srgbClr val="FFFFFF"/>
                  </a:solidFill>
                  <a:latin typeface="Open Sauce"/>
                  <a:ea typeface="Open Sauce"/>
                  <a:cs typeface="Open Sauce"/>
                  <a:sym typeface="Open Sauce"/>
                </a:rPr>
                <a:t>Working of LoRa Communication in Our System</a:t>
              </a:r>
            </a:p>
          </p:txBody>
        </p:sp>
      </p:grpSp>
      <p:sp>
        <p:nvSpPr>
          <p:cNvPr id="14" name="Freeform 14"/>
          <p:cNvSpPr/>
          <p:nvPr/>
        </p:nvSpPr>
        <p:spPr>
          <a:xfrm>
            <a:off x="10678148" y="4434658"/>
            <a:ext cx="7389739" cy="3737224"/>
          </a:xfrm>
          <a:custGeom>
            <a:avLst/>
            <a:gdLst/>
            <a:ahLst/>
            <a:cxnLst/>
            <a:rect l="l" t="t" r="r" b="b"/>
            <a:pathLst>
              <a:path w="7389739" h="3737224">
                <a:moveTo>
                  <a:pt x="0" y="0"/>
                </a:moveTo>
                <a:lnTo>
                  <a:pt x="7389739" y="0"/>
                </a:lnTo>
                <a:lnTo>
                  <a:pt x="7389739" y="3737224"/>
                </a:lnTo>
                <a:lnTo>
                  <a:pt x="0" y="3737224"/>
                </a:lnTo>
                <a:lnTo>
                  <a:pt x="0" y="0"/>
                </a:lnTo>
                <a:close/>
              </a:path>
            </a:pathLst>
          </a:custGeom>
          <a:blipFill>
            <a:blip r:embed="rId2"/>
            <a:stretch>
              <a:fillRect t="-3017" b="-3017"/>
            </a:stretch>
          </a:blipFill>
        </p:spPr>
      </p:sp>
      <p:sp>
        <p:nvSpPr>
          <p:cNvPr id="15" name="TextBox 15"/>
          <p:cNvSpPr txBox="1"/>
          <p:nvPr/>
        </p:nvSpPr>
        <p:spPr>
          <a:xfrm>
            <a:off x="1265053" y="2750233"/>
            <a:ext cx="9176743" cy="6745395"/>
          </a:xfrm>
          <a:prstGeom prst="rect">
            <a:avLst/>
          </a:prstGeom>
        </p:spPr>
        <p:txBody>
          <a:bodyPr lIns="0" tIns="0" rIns="0" bIns="0" rtlCol="0" anchor="t">
            <a:spAutoFit/>
          </a:bodyPr>
          <a:lstStyle/>
          <a:p>
            <a:pPr marL="531924" lvl="1" indent="-265962" algn="l">
              <a:lnSpc>
                <a:spcPts val="3153"/>
              </a:lnSpc>
              <a:buFont typeface="Arial"/>
              <a:buChar char="•"/>
            </a:pPr>
            <a:r>
              <a:rPr lang="en-US" sz="2463">
                <a:solidFill>
                  <a:srgbClr val="FFFFFF"/>
                </a:solidFill>
                <a:latin typeface="Open Sauce"/>
                <a:ea typeface="Open Sauce"/>
                <a:cs typeface="Open Sauce"/>
                <a:sym typeface="Open Sauce"/>
              </a:rPr>
              <a:t>LoRa is a long-range, low-power wireless communication technology.</a:t>
            </a:r>
          </a:p>
          <a:p>
            <a:pPr marL="531924" lvl="1" indent="-265962" algn="l">
              <a:lnSpc>
                <a:spcPts val="3153"/>
              </a:lnSpc>
              <a:buFont typeface="Arial"/>
              <a:buChar char="•"/>
            </a:pPr>
            <a:r>
              <a:rPr lang="en-US" sz="2463">
                <a:solidFill>
                  <a:srgbClr val="FFFFFF"/>
                </a:solidFill>
                <a:latin typeface="Open Sauce"/>
                <a:ea typeface="Open Sauce"/>
                <a:cs typeface="Open Sauce"/>
                <a:sym typeface="Open Sauce"/>
              </a:rPr>
              <a:t>It uses Chirp Spread Spectrum (CSS) modulation, where signals “chirp” by sweeping frequencies across a wide bandwidth.</a:t>
            </a:r>
          </a:p>
          <a:p>
            <a:pPr marL="531924" lvl="1" indent="-265962" algn="l">
              <a:lnSpc>
                <a:spcPts val="3153"/>
              </a:lnSpc>
              <a:buFont typeface="Arial"/>
              <a:buChar char="•"/>
            </a:pPr>
            <a:r>
              <a:rPr lang="en-US" sz="2463">
                <a:solidFill>
                  <a:srgbClr val="FFFFFF"/>
                </a:solidFill>
                <a:latin typeface="Open Sauce"/>
                <a:ea typeface="Open Sauce"/>
                <a:cs typeface="Open Sauce"/>
                <a:sym typeface="Open Sauce"/>
              </a:rPr>
              <a:t>CSS helps LoRa to be highly resistant to interference and enables long-distance communication with low power.</a:t>
            </a:r>
          </a:p>
          <a:p>
            <a:pPr marL="531924" lvl="1" indent="-265962" algn="l">
              <a:lnSpc>
                <a:spcPts val="3153"/>
              </a:lnSpc>
              <a:buFont typeface="Arial"/>
              <a:buChar char="•"/>
            </a:pPr>
            <a:r>
              <a:rPr lang="en-US" sz="2463">
                <a:solidFill>
                  <a:srgbClr val="FFFFFF"/>
                </a:solidFill>
                <a:latin typeface="Open Sauce"/>
                <a:ea typeface="Open Sauce"/>
                <a:cs typeface="Open Sauce"/>
                <a:sym typeface="Open Sauce"/>
              </a:rPr>
              <a:t>Network Components:</a:t>
            </a:r>
          </a:p>
          <a:p>
            <a:pPr algn="l">
              <a:lnSpc>
                <a:spcPts val="3153"/>
              </a:lnSpc>
            </a:pPr>
            <a:r>
              <a:rPr lang="en-US" sz="2463">
                <a:solidFill>
                  <a:srgbClr val="FFFFFF"/>
                </a:solidFill>
                <a:latin typeface="Open Sauce"/>
                <a:ea typeface="Open Sauce"/>
                <a:cs typeface="Open Sauce"/>
                <a:sym typeface="Open Sauce"/>
              </a:rPr>
              <a:t>         Sensors: Collect and send data wirelessly.</a:t>
            </a:r>
          </a:p>
          <a:p>
            <a:pPr algn="l">
              <a:lnSpc>
                <a:spcPts val="3153"/>
              </a:lnSpc>
            </a:pPr>
            <a:r>
              <a:rPr lang="en-US" sz="2463">
                <a:solidFill>
                  <a:srgbClr val="FFFFFF"/>
                </a:solidFill>
                <a:latin typeface="Open Sauce"/>
                <a:ea typeface="Open Sauce"/>
                <a:cs typeface="Open Sauce"/>
                <a:sym typeface="Open Sauce"/>
              </a:rPr>
              <a:t>         Gateways: Receive and forward sensor data.</a:t>
            </a:r>
          </a:p>
          <a:p>
            <a:pPr algn="l">
              <a:lnSpc>
                <a:spcPts val="3153"/>
              </a:lnSpc>
            </a:pPr>
            <a:r>
              <a:rPr lang="en-US" sz="2463">
                <a:solidFill>
                  <a:srgbClr val="FFFFFF"/>
                </a:solidFill>
                <a:latin typeface="Open Sauce"/>
                <a:ea typeface="Open Sauce"/>
                <a:cs typeface="Open Sauce"/>
                <a:sym typeface="Open Sauce"/>
              </a:rPr>
              <a:t>         Network Server: Routes and manages data.</a:t>
            </a:r>
          </a:p>
          <a:p>
            <a:pPr algn="l">
              <a:lnSpc>
                <a:spcPts val="3153"/>
              </a:lnSpc>
            </a:pPr>
            <a:r>
              <a:rPr lang="en-US" sz="2463">
                <a:solidFill>
                  <a:srgbClr val="FFFFFF"/>
                </a:solidFill>
                <a:latin typeface="Open Sauce"/>
                <a:ea typeface="Open Sauce"/>
                <a:cs typeface="Open Sauce"/>
                <a:sym typeface="Open Sauce"/>
              </a:rPr>
              <a:t>         Application Server: Processes data for users.</a:t>
            </a:r>
          </a:p>
          <a:p>
            <a:pPr marL="531924" lvl="1" indent="-265962" algn="l">
              <a:lnSpc>
                <a:spcPts val="3153"/>
              </a:lnSpc>
              <a:buFont typeface="Arial"/>
              <a:buChar char="•"/>
            </a:pPr>
            <a:r>
              <a:rPr lang="en-US" sz="2463">
                <a:solidFill>
                  <a:srgbClr val="FFFFFF"/>
                </a:solidFill>
                <a:latin typeface="Open Sauce"/>
                <a:ea typeface="Open Sauce"/>
                <a:cs typeface="Open Sauce"/>
                <a:sym typeface="Open Sauce"/>
              </a:rPr>
              <a:t>Data Flow:</a:t>
            </a:r>
          </a:p>
          <a:p>
            <a:pPr algn="l">
              <a:lnSpc>
                <a:spcPts val="3153"/>
              </a:lnSpc>
              <a:spcBef>
                <a:spcPct val="0"/>
              </a:spcBef>
            </a:pPr>
            <a:r>
              <a:rPr lang="en-US" sz="2463">
                <a:solidFill>
                  <a:srgbClr val="FFFFFF"/>
                </a:solidFill>
                <a:latin typeface="Open Sauce"/>
                <a:ea typeface="Open Sauce"/>
                <a:cs typeface="Open Sauce"/>
                <a:sym typeface="Open Sauce"/>
              </a:rPr>
              <a:t>         Sensor → Gateway → Network Server → Application Server → User</a:t>
            </a:r>
          </a:p>
          <a:p>
            <a:pPr algn="l">
              <a:lnSpc>
                <a:spcPts val="3153"/>
              </a:lnSpc>
              <a:spcBef>
                <a:spcPct val="0"/>
              </a:spcBef>
            </a:pPr>
            <a:endParaRPr lang="en-US" sz="2463">
              <a:solidFill>
                <a:srgbClr val="FFFFFF"/>
              </a:solidFill>
              <a:latin typeface="Open Sauce"/>
              <a:ea typeface="Open Sauce"/>
              <a:cs typeface="Open Sauce"/>
              <a:sym typeface="Open Sauce"/>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2728</TotalTime>
  <Words>851</Words>
  <Application>Microsoft Office PowerPoint</Application>
  <PresentationFormat>Custom</PresentationFormat>
  <Paragraphs>140</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Arvo</vt:lpstr>
      <vt:lpstr>Arial</vt:lpstr>
      <vt:lpstr>Open Sauce Bold Italics</vt:lpstr>
      <vt:lpstr>Montserrat</vt:lpstr>
      <vt:lpstr>Open Sauce</vt:lpstr>
      <vt:lpstr>Calibri</vt:lpstr>
      <vt:lpstr>Open Sauce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Farm Monitoring System</dc:title>
  <cp:lastModifiedBy>Vanshika Gandhi</cp:lastModifiedBy>
  <cp:revision>3</cp:revision>
  <dcterms:created xsi:type="dcterms:W3CDTF">2006-08-16T00:00:00Z</dcterms:created>
  <dcterms:modified xsi:type="dcterms:W3CDTF">2025-05-18T09:58:20Z</dcterms:modified>
  <dc:identifier>DAGnlLBxY0I</dc:identifier>
</cp:coreProperties>
</file>

<file path=docProps/thumbnail.jpeg>
</file>